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notesMasterIdLst>
    <p:notesMasterId r:id="rId18"/>
  </p:notesMasterIdLst>
  <p:handoutMasterIdLst>
    <p:handoutMasterId r:id="rId19"/>
  </p:handoutMasterIdLst>
  <p:sldIdLst>
    <p:sldId id="256" r:id="rId3"/>
    <p:sldId id="384" r:id="rId4"/>
    <p:sldId id="409" r:id="rId5"/>
    <p:sldId id="431" r:id="rId6"/>
    <p:sldId id="433" r:id="rId7"/>
    <p:sldId id="432" r:id="rId8"/>
    <p:sldId id="410" r:id="rId9"/>
    <p:sldId id="435" r:id="rId10"/>
    <p:sldId id="437" r:id="rId11"/>
    <p:sldId id="440" r:id="rId12"/>
    <p:sldId id="441" r:id="rId13"/>
    <p:sldId id="439" r:id="rId14"/>
    <p:sldId id="442" r:id="rId15"/>
    <p:sldId id="443" r:id="rId16"/>
    <p:sldId id="444" r:id="rId17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CI-ST004" initials="V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9DDD2"/>
    <a:srgbClr val="FF0000"/>
    <a:srgbClr val="FFFFCC"/>
    <a:srgbClr val="FF9933"/>
    <a:srgbClr val="FFFF00"/>
    <a:srgbClr val="000066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49" autoAdjust="0"/>
    <p:restoredTop sz="79704" autoAdjust="0"/>
  </p:normalViewPr>
  <p:slideViewPr>
    <p:cSldViewPr>
      <p:cViewPr>
        <p:scale>
          <a:sx n="125" d="100"/>
          <a:sy n="125" d="100"/>
        </p:scale>
        <p:origin x="-26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6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8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CE9253-C364-4C19-9544-E4086E977E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6840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7873A86-2E60-4CFC-A26B-54BD8BC113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4510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3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7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ECF39-3447-4DE3-84B3-035F8B8C77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21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AC56D-339E-42D4-9D64-A0EBFAE10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712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FE5FA-1671-4C4B-81A4-FFF63DFCA9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2764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6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24C85-E5DB-462E-B4FD-D90B136C04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303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F1CCA-FCCF-4BDC-A6A2-8A647FA7A8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978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AA3A0-5C50-4A59-9E9F-BA131E749A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274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B94FA-765E-4576-AE80-EA3E41CB8F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28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D60E9-0AFF-4250-BDC4-FAE4488160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26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DFE7F-C0FD-43C7-BDA5-493AAB4410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337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8358A-482D-4D7A-8DFA-FDFB8F7A67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3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67488" y="152400"/>
            <a:ext cx="2057400" cy="3205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152400"/>
            <a:ext cx="6019800" cy="3205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BB72-5E00-4A8A-8977-76A10C6508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732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EDE4-0EAF-4099-A127-46AD0CDD2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55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52400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5592-90C2-462C-B309-0AEEAFD822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468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AB96-6C54-4BCB-8958-34F34919C1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981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4197-21E6-4E77-8856-7AAFF01673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7223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17F2-3BD3-4F1F-92B7-ABC76287AB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872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F1FFA-3A6A-4F09-88E7-0DCE9DECA1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9356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455C-9A0F-4600-B269-D34B53FC89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937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2E26-99C4-4618-96B0-E447ADDABB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009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AC772-0904-4AE3-827F-ED1A8C4870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962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0C73F-1BE1-4CB3-A9D9-558EAC9F29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7701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188913"/>
            <a:ext cx="2057400" cy="37734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188913"/>
            <a:ext cx="6019800" cy="37734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8DF09-DA68-406B-BE0D-39F366B1CB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27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229600" cy="3048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8EFFE-5046-4C71-8E32-9D095A951D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4785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57EAF-FEE0-4EFD-83DA-0D0427D86A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8791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92879-16C4-438F-BE4F-B658ED5664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2668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06A052-EC02-4065-8D2B-085541F788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0375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D6726E-3456-4948-81A8-FD3CF95968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5668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AE1024-2747-4EA0-A5AE-0BFF8F76A5A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950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152400"/>
            <a:ext cx="4572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企业信息化整体解决方案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708275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dirty="0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D0F940E-925B-4CB5-BF15-74F071607E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5148263" y="3573463"/>
            <a:ext cx="34051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179388" y="4076700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52400"/>
            <a:ext cx="1981200" cy="4335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22238"/>
            <a:ext cx="4572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企业信息化整体解决方案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229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4ADD01B-3F9D-4380-B86B-B877A720BD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vcilogo3.gif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153400" y="200069"/>
            <a:ext cx="761999" cy="409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  <p:sldLayoutId id="2147483663" r:id="rId14"/>
    <p:sldLayoutId id="2147483677" r:id="rId15"/>
    <p:sldLayoutId id="2147483678" r:id="rId16"/>
    <p:sldLayoutId id="2147483679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localhost:8080/PlatformBS2.0/login!login.action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2771775" y="188913"/>
            <a:ext cx="5926138" cy="460375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企业信息化解决方案</a:t>
            </a:r>
          </a:p>
        </p:txBody>
      </p:sp>
      <p:sp>
        <p:nvSpPr>
          <p:cNvPr id="3075" name="Text Box 14"/>
          <p:cNvSpPr txBox="1">
            <a:spLocks noChangeArrowheads="1"/>
          </p:cNvSpPr>
          <p:nvPr/>
        </p:nvSpPr>
        <p:spPr bwMode="auto">
          <a:xfrm>
            <a:off x="514350" y="1557338"/>
            <a:ext cx="8305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2000">
              <a:solidFill>
                <a:schemeClr val="tx1"/>
              </a:solidFill>
            </a:endParaRPr>
          </a:p>
        </p:txBody>
      </p:sp>
      <p:sp>
        <p:nvSpPr>
          <p:cNvPr id="3076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500063" y="2286000"/>
            <a:ext cx="8229600" cy="1357313"/>
          </a:xfrm>
        </p:spPr>
        <p:txBody>
          <a:bodyPr/>
          <a:lstStyle/>
          <a:p>
            <a:pPr eaLnBrk="1" hangingPunct="1"/>
            <a:r>
              <a:rPr lang="en-US" altLang="zh-CN" dirty="0"/>
              <a:t>JS</a:t>
            </a:r>
            <a:r>
              <a:rPr lang="zh-CN" altLang="en-US" dirty="0"/>
              <a:t>前端开发入门指导</a:t>
            </a:r>
            <a:endParaRPr lang="zh-CN" altLang="en-US" sz="2000" dirty="0" smtClean="0">
              <a:solidFill>
                <a:srgbClr val="FFFF00"/>
              </a:solidFill>
            </a:endParaRPr>
          </a:p>
          <a:p>
            <a:pPr eaLnBrk="1" hangingPunct="1"/>
            <a:endParaRPr lang="en-US" altLang="zh-CN" sz="2000" dirty="0" smtClean="0">
              <a:solidFill>
                <a:srgbClr val="FFFF00"/>
              </a:solidFill>
            </a:endParaRPr>
          </a:p>
        </p:txBody>
      </p:sp>
      <p:sp>
        <p:nvSpPr>
          <p:cNvPr id="3077" name="Text Box 17"/>
          <p:cNvSpPr txBox="1">
            <a:spLocks noChangeArrowheads="1"/>
          </p:cNvSpPr>
          <p:nvPr/>
        </p:nvSpPr>
        <p:spPr bwMode="auto">
          <a:xfrm>
            <a:off x="4787900" y="4724400"/>
            <a:ext cx="4176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0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00"/>
                </a:solidFill>
              </a:rPr>
              <a:t>北京宏博远达科技有限公司</a:t>
            </a:r>
            <a:endParaRPr lang="en-US" altLang="zh-CN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JS</a:t>
            </a:r>
            <a:r>
              <a:rPr lang="zh-CN" altLang="en-US" dirty="0" smtClean="0"/>
              <a:t>前端开发入门指导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461770"/>
            <a:ext cx="7095595" cy="554038"/>
            <a:chOff x="1170" y="2912"/>
            <a:chExt cx="3517" cy="349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50" y="2912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dirty="0">
                  <a:latin typeface="+mj-ea"/>
                </a:rPr>
                <a:t>模块配置</a:t>
              </a:r>
              <a:r>
                <a:rPr lang="zh-CN" altLang="en-US" sz="2000" dirty="0" smtClean="0">
                  <a:latin typeface="+mj-ea"/>
                </a:rPr>
                <a:t>分析</a:t>
              </a:r>
              <a:endParaRPr lang="en-US" altLang="zh-CN" sz="2000" dirty="0">
                <a:latin typeface="+mj-ea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72440" y="2133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latin typeface="+mj-ea"/>
                </a:rPr>
                <a:t>type</a:t>
              </a:r>
              <a:r>
                <a:rPr lang="zh-CN" altLang="en-US" sz="2000" b="1" dirty="0">
                  <a:latin typeface="+mj-ea"/>
                </a:rPr>
                <a:t>、</a:t>
              </a:r>
              <a:r>
                <a:rPr lang="en-US" altLang="zh-CN" sz="2000" b="1" dirty="0">
                  <a:latin typeface="+mj-ea"/>
                </a:rPr>
                <a:t>context</a:t>
              </a:r>
              <a:r>
                <a:rPr lang="zh-CN" altLang="en-US" sz="2000" b="1" dirty="0">
                  <a:latin typeface="+mj-ea"/>
                </a:rPr>
                <a:t>定义    </a:t>
              </a:r>
              <a:r>
                <a:rPr lang="en-US" altLang="zh-CN" sz="2000" b="1" dirty="0">
                  <a:latin typeface="+mj-ea"/>
                </a:rPr>
                <a:t>-----------UI</a:t>
              </a:r>
              <a:r>
                <a:rPr lang="zh-CN" altLang="en-US" sz="2000" b="1" dirty="0">
                  <a:latin typeface="+mj-ea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533400" y="2962117"/>
            <a:ext cx="7116762" cy="577850"/>
            <a:chOff x="491" y="1155"/>
            <a:chExt cx="4599" cy="364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5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en-US" altLang="zh-CN" sz="2000" dirty="0">
                  <a:latin typeface="+mj-ea"/>
                </a:rPr>
                <a:t>type</a:t>
              </a:r>
              <a:r>
                <a:rPr lang="zh-CN" altLang="en-US" sz="2000" dirty="0">
                  <a:latin typeface="+mj-ea"/>
                </a:rPr>
                <a:t>、</a:t>
              </a:r>
              <a:r>
                <a:rPr lang="en-US" altLang="zh-CN" sz="2000" dirty="0">
                  <a:latin typeface="+mj-ea"/>
                </a:rPr>
                <a:t>context</a:t>
              </a:r>
              <a:r>
                <a:rPr lang="zh-CN" altLang="en-US" sz="2000" dirty="0" smtClean="0">
                  <a:latin typeface="+mj-ea"/>
                </a:rPr>
                <a:t>定义</a:t>
              </a:r>
              <a:r>
                <a:rPr lang="en-US" altLang="zh-CN" sz="2000" dirty="0" smtClean="0">
                  <a:latin typeface="+mj-ea"/>
                </a:rPr>
                <a:t>-------</a:t>
              </a:r>
              <a:r>
                <a:rPr lang="zh-CN" altLang="en-US" sz="2000" dirty="0">
                  <a:latin typeface="+mj-ea"/>
                </a:rPr>
                <a:t>自定义</a:t>
              </a:r>
              <a:r>
                <a:rPr lang="en-US" altLang="zh-CN" sz="2000" dirty="0">
                  <a:latin typeface="+mj-ea"/>
                </a:rPr>
                <a:t>UI</a:t>
              </a:r>
              <a:r>
                <a:rPr lang="zh-CN" altLang="en-US" sz="2000" dirty="0">
                  <a:latin typeface="+mj-ea"/>
                </a:rPr>
                <a:t>开发步骤示例</a:t>
              </a:r>
              <a:endParaRPr lang="zh-CN" altLang="en-US" sz="2000" b="1" dirty="0" smtClean="0"/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24920" y="7620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defRPr/>
              </a:pPr>
              <a:r>
                <a:rPr lang="zh-CN" altLang="en-US" sz="2000" dirty="0">
                  <a:latin typeface="+mj-ea"/>
                </a:rPr>
                <a:t>开发环境的启动流程</a:t>
              </a:r>
              <a:endParaRPr lang="en-US" altLang="zh-CN" sz="2000" dirty="0">
                <a:latin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开发环境的启动流程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24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229600" cy="427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矩形 21"/>
          <p:cNvSpPr/>
          <p:nvPr/>
        </p:nvSpPr>
        <p:spPr bwMode="auto">
          <a:xfrm>
            <a:off x="762000" y="838200"/>
            <a:ext cx="7696200" cy="381000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第一步：打开</a:t>
            </a: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corba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运行环境。</a:t>
            </a: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Corba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是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VCI Server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启动的基础环境。</a:t>
            </a: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开发环境的启动流程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矩形 26"/>
          <p:cNvSpPr/>
          <p:nvPr/>
        </p:nvSpPr>
        <p:spPr bwMode="auto">
          <a:xfrm>
            <a:off x="554885" y="990600"/>
            <a:ext cx="7696200" cy="6858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第二步：打开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VCI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Server run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。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 VCI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Server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不仅为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VCI Client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提供服务，而且为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BS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提供数据。</a:t>
            </a: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1" y="1676400"/>
            <a:ext cx="7628594" cy="429108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48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060266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 bwMode="auto">
          <a:xfrm>
            <a:off x="554885" y="990600"/>
            <a:ext cx="7696200" cy="6858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第三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步：打开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VCI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Client run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。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 VCI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Client 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可以通过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改变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数据库中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UI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信息，来改变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Web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页面的显示。注：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developer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用户密码为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1.</a:t>
            </a: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27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3" y="2514600"/>
            <a:ext cx="231457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开发环境的启动流程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798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开发环境的启动流程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 bwMode="auto">
          <a:xfrm>
            <a:off x="554885" y="990600"/>
            <a:ext cx="7696200" cy="6858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第四步：在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tomcat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服务器上启动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web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工程。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http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地址一般为：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  <a:hlinkClick r:id="rId2"/>
              </a:rPr>
              <a:t>http://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  <a:hlinkClick r:id="rId2"/>
              </a:rPr>
              <a:t>localhost:8080/PlatformBS2.0/login!login.action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账户：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，密码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；（具体用户名密码以当前数据库为准）</a:t>
            </a: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26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85" y="1872313"/>
            <a:ext cx="7857993" cy="328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2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模块配置分析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28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467600" cy="413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矩形 85"/>
          <p:cNvSpPr/>
          <p:nvPr/>
        </p:nvSpPr>
        <p:spPr bwMode="auto">
          <a:xfrm>
            <a:off x="554885" y="762000"/>
            <a:ext cx="7696200" cy="9906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通过打开的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web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页面和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VCI Client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中信息的对比，可以发现，在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web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对应的功能导航中的树结构和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VCI 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Client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中“系统功能模块配置”下的“功能模块管理”结构一致，只是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VCI Client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中的部分模块没有分配加载权限，所以不能显示到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web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页面中。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0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模块配置分析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/>
          </a:p>
        </p:txBody>
      </p:sp>
      <p:pic>
        <p:nvPicPr>
          <p:cNvPr id="329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382000" cy="3231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276224" y="609600"/>
            <a:ext cx="8334376" cy="11430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1600" b="1" dirty="0">
                <a:solidFill>
                  <a:schemeClr val="tx1"/>
                </a:solidFill>
              </a:rPr>
              <a:t>2.</a:t>
            </a:r>
            <a:r>
              <a:rPr lang="zh-CN" altLang="en-US" sz="1600" b="1" dirty="0">
                <a:solidFill>
                  <a:schemeClr val="tx1"/>
                </a:solidFill>
              </a:rPr>
              <a:t>通过对比发现，</a:t>
            </a:r>
            <a:r>
              <a:rPr lang="en-US" altLang="zh-CN" sz="1600" b="1" dirty="0">
                <a:solidFill>
                  <a:schemeClr val="tx1"/>
                </a:solidFill>
              </a:rPr>
              <a:t>client</a:t>
            </a:r>
            <a:r>
              <a:rPr lang="zh-CN" altLang="en-US" sz="1600" b="1" dirty="0">
                <a:solidFill>
                  <a:schemeClr val="tx1"/>
                </a:solidFill>
              </a:rPr>
              <a:t>端只配置了一个字符串参数，而</a:t>
            </a:r>
            <a:r>
              <a:rPr lang="en-US" altLang="zh-CN" sz="1600" b="1" dirty="0">
                <a:solidFill>
                  <a:schemeClr val="tx1"/>
                </a:solidFill>
              </a:rPr>
              <a:t>web</a:t>
            </a:r>
            <a:r>
              <a:rPr lang="zh-CN" altLang="en-US" sz="1600" b="1" dirty="0">
                <a:solidFill>
                  <a:schemeClr val="tx1"/>
                </a:solidFill>
              </a:rPr>
              <a:t>页面则加载了一个模块。由此确定该字符串必然为了确定加载某一个页面。其中</a:t>
            </a:r>
            <a:r>
              <a:rPr lang="en-US" altLang="zh-CN" sz="1600" b="1" dirty="0">
                <a:solidFill>
                  <a:schemeClr val="tx1"/>
                </a:solidFill>
              </a:rPr>
              <a:t>type=</a:t>
            </a:r>
            <a:r>
              <a:rPr lang="en-US" altLang="zh-CN" sz="1600" b="1" dirty="0" err="1">
                <a:solidFill>
                  <a:schemeClr val="tx1"/>
                </a:solidFill>
              </a:rPr>
              <a:t>salaryobject&amp;context</a:t>
            </a:r>
            <a:r>
              <a:rPr lang="en-US" altLang="zh-CN" sz="1600" b="1" dirty="0">
                <a:solidFill>
                  <a:schemeClr val="tx1"/>
                </a:solidFill>
              </a:rPr>
              <a:t>=</a:t>
            </a:r>
            <a:r>
              <a:rPr lang="en-US" altLang="zh-CN" sz="1600" b="1" dirty="0" err="1">
                <a:solidFill>
                  <a:schemeClr val="tx1"/>
                </a:solidFill>
              </a:rPr>
              <a:t>salaryobjectManagement</a:t>
            </a:r>
            <a:r>
              <a:rPr lang="zh-CN" altLang="en-US" sz="1600" b="1" dirty="0">
                <a:solidFill>
                  <a:schemeClr val="tx1"/>
                </a:solidFill>
              </a:rPr>
              <a:t>为页面加载所需要的具体信息。（在平台开发中</a:t>
            </a:r>
            <a:r>
              <a:rPr lang="en-US" altLang="zh-CN" sz="1600" b="1" dirty="0">
                <a:solidFill>
                  <a:schemeClr val="tx1"/>
                </a:solidFill>
              </a:rPr>
              <a:t>type</a:t>
            </a:r>
            <a:r>
              <a:rPr lang="zh-CN" altLang="en-US" sz="1600" b="1" dirty="0">
                <a:solidFill>
                  <a:schemeClr val="tx1"/>
                </a:solidFill>
              </a:rPr>
              <a:t>代表系统中的某一个业务类型，通常将与该业务类型相关的页面即</a:t>
            </a:r>
            <a:r>
              <a:rPr lang="en-US" altLang="zh-CN" sz="1600" b="1" dirty="0">
                <a:solidFill>
                  <a:schemeClr val="tx1"/>
                </a:solidFill>
              </a:rPr>
              <a:t>context</a:t>
            </a:r>
            <a:r>
              <a:rPr lang="zh-CN" altLang="en-US" sz="1600" b="1" dirty="0">
                <a:solidFill>
                  <a:schemeClr val="tx1"/>
                </a:solidFill>
              </a:rPr>
              <a:t>定义到该业务类型下）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8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en-US" altLang="zh-CN" sz="1400" dirty="0" smtClean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pic>
        <p:nvPicPr>
          <p:cNvPr id="330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350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 bwMode="auto">
          <a:xfrm>
            <a:off x="276224" y="609600"/>
            <a:ext cx="8334376" cy="11430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dirty="0" smtClean="0">
                <a:solidFill>
                  <a:schemeClr val="tx1"/>
                </a:solidFill>
              </a:rPr>
              <a:t>根据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type</a:t>
            </a:r>
            <a:r>
              <a:rPr lang="zh-CN" altLang="en-US" sz="1600" b="1" dirty="0" smtClean="0">
                <a:solidFill>
                  <a:schemeClr val="tx1"/>
                </a:solidFill>
              </a:rPr>
              <a:t>、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context</a:t>
            </a:r>
            <a:r>
              <a:rPr lang="zh-CN" altLang="en-US" sz="1600" b="1" dirty="0" smtClean="0">
                <a:solidFill>
                  <a:schemeClr val="tx1"/>
                </a:solidFill>
              </a:rPr>
              <a:t>可以到“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UI</a:t>
            </a:r>
            <a:r>
              <a:rPr lang="zh-CN" altLang="en-US" sz="1600" b="1" dirty="0" smtClean="0">
                <a:solidFill>
                  <a:schemeClr val="tx1"/>
                </a:solidFill>
              </a:rPr>
              <a:t>定义”中找到具体配置信息。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69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1905000"/>
            <a:ext cx="7696200" cy="410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 bwMode="auto">
          <a:xfrm>
            <a:off x="554885" y="762000"/>
            <a:ext cx="7696200" cy="9906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找到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UI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定义中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context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点击修改，可以查看当前页面的布局。共分导航区（左）、控制区（右上）、操作区（右下），</a:t>
            </a:r>
            <a:r>
              <a:rPr lang="zh-CN" altLang="en-US" sz="1600" b="1" i="1" dirty="0">
                <a:solidFill>
                  <a:schemeClr val="tx1"/>
                </a:solidFill>
                <a:latin typeface="Arial" charset="0"/>
              </a:rPr>
              <a:t>三个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区域。具体某个区域都是如何定义的，可以点击相应按钮进行查看。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250824" y="152400"/>
            <a:ext cx="8054976" cy="533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9pPr>
          </a:lstStyle>
          <a:p>
            <a:r>
              <a:rPr lang="en-US" altLang="zh-CN" sz="1400" smtClean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smtClean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smtClean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smtClean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smtClean="0">
                <a:solidFill>
                  <a:srgbClr val="0070C0"/>
                </a:solidFill>
                <a:latin typeface="+mj-ea"/>
              </a:rPr>
              <a:t>-----------UI</a:t>
            </a:r>
            <a:r>
              <a:rPr lang="zh-CN" altLang="en-US" sz="1400" smtClean="0">
                <a:solidFill>
                  <a:srgbClr val="0070C0"/>
                </a:solidFill>
                <a:latin typeface="+mj-ea"/>
              </a:rPr>
              <a:t>定义</a:t>
            </a:r>
            <a:r>
              <a:rPr lang="en-US" altLang="zh-CN" sz="1400" smtClean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smtClean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12" y="1409700"/>
            <a:ext cx="7620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55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 smtClean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zh-CN" altLang="en-US" sz="1400" dirty="0" smtClean="0">
                <a:solidFill>
                  <a:srgbClr val="0070C0"/>
                </a:solidFill>
                <a:latin typeface="+mj-ea"/>
              </a:rPr>
              <a:t>自定义</a:t>
            </a:r>
            <a:r>
              <a:rPr lang="en-US" altLang="zh-CN" sz="1400" dirty="0" smtClean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 smtClean="0">
                <a:solidFill>
                  <a:srgbClr val="0070C0"/>
                </a:solidFill>
                <a:latin typeface="+mj-ea"/>
              </a:rPr>
              <a:t>开发步骤示例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321733" y="533400"/>
            <a:ext cx="8458200" cy="13716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1.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创建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”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飞机分布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2”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模块，模块名和模块别名都为“飞机分布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”，定义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BS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参数为：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plm.uif.engine.client.UILayoutPanel?type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=</a:t>
            </a: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inneroptionmodule&amp;context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=AirCraftDistribution2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。（注：主要信息为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type=</a:t>
            </a: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inneroptionmodule&amp;context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=AirCraftDistribution2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，在页面中点击“分布节点时会根据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type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、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context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信息加载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UI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”）</a:t>
            </a:r>
            <a:endParaRPr lang="en-US" altLang="zh-CN" sz="16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35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7789333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9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自定义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开发步骤示例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533400" y="647700"/>
            <a:ext cx="7696200" cy="99060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2.</a:t>
            </a:r>
            <a:r>
              <a:rPr lang="en-US" altLang="zh-CN" sz="1600" b="1" i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到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’UI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定义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’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  <a:sym typeface="Wingdings" pitchFamily="2" charset="2"/>
              </a:rPr>
              <a:t>’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  <a:sym typeface="Wingdings" pitchFamily="2" charset="2"/>
              </a:rPr>
              <a:t>上下文定义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  <a:sym typeface="Wingdings" pitchFamily="2" charset="2"/>
              </a:rPr>
              <a:t>’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  <a:sym typeface="Wingdings" pitchFamily="2" charset="2"/>
              </a:rPr>
              <a:t>中找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到，</a:t>
            </a:r>
            <a:r>
              <a:rPr lang="en-US" altLang="zh-CN" sz="1600" b="1" i="1" dirty="0" err="1" smtClean="0">
                <a:solidFill>
                  <a:schemeClr val="tx1"/>
                </a:solidFill>
                <a:latin typeface="Arial" charset="0"/>
              </a:rPr>
              <a:t>inneroptionmodule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业务类型，并在其下创建编码为</a:t>
            </a:r>
            <a:r>
              <a:rPr lang="en-US" altLang="zh-CN" sz="1600" b="1" i="1" dirty="0" smtClean="0">
                <a:solidFill>
                  <a:schemeClr val="tx1"/>
                </a:solidFill>
                <a:latin typeface="Arial" charset="0"/>
              </a:rPr>
              <a:t>AirCraftDistribution2</a:t>
            </a:r>
            <a:r>
              <a:rPr lang="zh-CN" altLang="en-US" sz="1600" b="1" i="1" dirty="0" smtClean="0">
                <a:solidFill>
                  <a:schemeClr val="tx1"/>
                </a:solidFill>
                <a:latin typeface="Arial" charset="0"/>
              </a:rPr>
              <a:t>的上下文，并选择一个显示区域，如控制区。</a:t>
            </a:r>
            <a:endParaRPr lang="en-US" altLang="zh-CN" sz="1600" b="1" i="1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348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724775" cy="389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57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自定义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开发步骤示例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381000" y="647700"/>
            <a:ext cx="8382000" cy="10096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3.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点击按钮“控制区”，对控制进行配置。如下两图，第一个定义了一个显示容器，第二个在一个定义的显示容器中定义了一个显示的具体控件。控件类型中有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等，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table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、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form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、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tree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都是平台已经实现的控件，可以通过一些简单配置，就实现其显示功能。在此开发中一般用到的为“自定义模版”选项。其中控制路径为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dojo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控件的命名方式，是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dojo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控件的名称。如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mro.custom.AirCraftDistribution2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。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36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657350"/>
            <a:ext cx="7705725" cy="207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756659"/>
            <a:ext cx="7705725" cy="2491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69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967740"/>
            <a:ext cx="19621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4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自定义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开发步骤示例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381000" y="647700"/>
            <a:ext cx="8382000" cy="10096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创建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dojo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模块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：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mro.custom.AirCraftDistribution2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。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100" b="1" dirty="0" smtClean="0">
                <a:solidFill>
                  <a:schemeClr val="accent5">
                    <a:lumMod val="50000"/>
                  </a:schemeClr>
                </a:solidFill>
              </a:rPr>
              <a:t>如下，修改</a:t>
            </a:r>
            <a:r>
              <a:rPr lang="en-US" altLang="zh-CN" sz="1100" b="1" dirty="0" err="1" smtClean="0">
                <a:solidFill>
                  <a:srgbClr val="00B0F0"/>
                </a:solidFill>
              </a:rPr>
              <a:t>plt.custom.ContentPane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的参数，删除</a:t>
            </a:r>
            <a:r>
              <a:rPr lang="en-US" altLang="zh-CN" sz="1100" b="1" dirty="0" smtClean="0">
                <a:solidFill>
                  <a:srgbClr val="00B0F0"/>
                </a:solidFill>
              </a:rPr>
              <a:t>content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参数，增加</a:t>
            </a:r>
            <a:r>
              <a:rPr lang="en-US" altLang="zh-CN" sz="1100" b="1" dirty="0" err="1" smtClean="0">
                <a:solidFill>
                  <a:srgbClr val="00B0F0"/>
                </a:solidFill>
              </a:rPr>
              <a:t>herf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参数，则可直接调用一个</a:t>
            </a:r>
            <a:r>
              <a:rPr lang="en-US" altLang="zh-CN" sz="1100" b="1" dirty="0" err="1" smtClean="0">
                <a:solidFill>
                  <a:srgbClr val="00B0F0"/>
                </a:solidFill>
              </a:rPr>
              <a:t>jsp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到页面上进行显示。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6240" y="1752600"/>
            <a:ext cx="68427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err="1">
                <a:solidFill>
                  <a:srgbClr val="00B0F0"/>
                </a:solidFill>
              </a:rPr>
              <a:t>dojo.provide</a:t>
            </a:r>
            <a:r>
              <a:rPr lang="en-US" altLang="zh-CN" sz="1200" dirty="0">
                <a:solidFill>
                  <a:srgbClr val="00B0F0"/>
                </a:solidFill>
              </a:rPr>
              <a:t>("mro.custom.AirCraftDistribution2");</a:t>
            </a:r>
          </a:p>
          <a:p>
            <a:r>
              <a:rPr lang="en-US" altLang="zh-CN" sz="1200" dirty="0" err="1">
                <a:solidFill>
                  <a:srgbClr val="00B0F0"/>
                </a:solidFill>
              </a:rPr>
              <a:t>dojo.require</a:t>
            </a:r>
            <a:r>
              <a:rPr lang="en-US" altLang="zh-CN" sz="1200" dirty="0">
                <a:solidFill>
                  <a:srgbClr val="00B0F0"/>
                </a:solidFill>
              </a:rPr>
              <a:t>("</a:t>
            </a:r>
            <a:r>
              <a:rPr lang="en-US" altLang="zh-CN" sz="1200" dirty="0" err="1">
                <a:solidFill>
                  <a:srgbClr val="00B0F0"/>
                </a:solidFill>
              </a:rPr>
              <a:t>plt.custom.ContentPane</a:t>
            </a:r>
            <a:r>
              <a:rPr lang="en-US" altLang="zh-CN" sz="1200" dirty="0">
                <a:solidFill>
                  <a:srgbClr val="00B0F0"/>
                </a:solidFill>
              </a:rPr>
              <a:t>");</a:t>
            </a:r>
          </a:p>
          <a:p>
            <a:r>
              <a:rPr lang="en-US" altLang="zh-CN" sz="1200" dirty="0" err="1">
                <a:solidFill>
                  <a:srgbClr val="00B0F0"/>
                </a:solidFill>
              </a:rPr>
              <a:t>dojo.declare</a:t>
            </a:r>
            <a:r>
              <a:rPr lang="en-US" altLang="zh-CN" sz="1200" dirty="0">
                <a:solidFill>
                  <a:srgbClr val="00B0F0"/>
                </a:solidFill>
              </a:rPr>
              <a:t>("mro.custom.AirCraftDistribution2",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[],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{  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widget : </a:t>
            </a:r>
            <a:r>
              <a:rPr lang="en-US" altLang="zh-CN" sz="1200" b="1" dirty="0">
                <a:solidFill>
                  <a:srgbClr val="00B0F0"/>
                </a:solidFill>
              </a:rPr>
              <a:t>new Object(),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constructor : </a:t>
            </a:r>
            <a:r>
              <a:rPr lang="en-US" altLang="zh-CN" sz="1200" b="1" dirty="0">
                <a:solidFill>
                  <a:srgbClr val="00B0F0"/>
                </a:solidFill>
              </a:rPr>
              <a:t>function(</a:t>
            </a:r>
            <a:r>
              <a:rPr lang="en-US" altLang="zh-CN" sz="1200" b="1" dirty="0" err="1">
                <a:solidFill>
                  <a:srgbClr val="00B0F0"/>
                </a:solidFill>
              </a:rPr>
              <a:t>args</a:t>
            </a:r>
            <a:r>
              <a:rPr lang="en-US" altLang="zh-CN" sz="1200" b="1" dirty="0">
                <a:solidFill>
                  <a:srgbClr val="00B0F0"/>
                </a:solidFill>
              </a:rPr>
              <a:t>, </a:t>
            </a:r>
            <a:r>
              <a:rPr lang="en-US" altLang="zh-CN" sz="1200" b="1" dirty="0" err="1">
                <a:solidFill>
                  <a:srgbClr val="00B0F0"/>
                </a:solidFill>
              </a:rPr>
              <a:t>dataStore</a:t>
            </a:r>
            <a:r>
              <a:rPr lang="en-US" altLang="zh-CN" sz="1200" b="1" dirty="0">
                <a:solidFill>
                  <a:srgbClr val="00B0F0"/>
                </a:solidFill>
              </a:rPr>
              <a:t>, </a:t>
            </a:r>
            <a:r>
              <a:rPr lang="en-US" altLang="zh-CN" sz="1200" b="1" dirty="0" err="1">
                <a:solidFill>
                  <a:srgbClr val="00B0F0"/>
                </a:solidFill>
              </a:rPr>
              <a:t>buttonParam</a:t>
            </a:r>
            <a:r>
              <a:rPr lang="en-US" altLang="zh-CN" sz="1200" b="1" dirty="0">
                <a:solidFill>
                  <a:srgbClr val="00B0F0"/>
                </a:solidFill>
              </a:rPr>
              <a:t>) {</a:t>
            </a:r>
          </a:p>
          <a:p>
            <a:r>
              <a:rPr lang="en-US" altLang="zh-CN" sz="1200" b="1" dirty="0" err="1">
                <a:solidFill>
                  <a:srgbClr val="00B0F0"/>
                </a:solidFill>
              </a:rPr>
              <a:t>var</a:t>
            </a:r>
            <a:r>
              <a:rPr lang="en-US" altLang="zh-CN" sz="1200" b="1" dirty="0">
                <a:solidFill>
                  <a:srgbClr val="00B0F0"/>
                </a:solidFill>
              </a:rPr>
              <a:t> </a:t>
            </a:r>
            <a:r>
              <a:rPr lang="en-US" altLang="zh-CN" sz="1200" b="1" dirty="0" err="1">
                <a:solidFill>
                  <a:srgbClr val="00B0F0"/>
                </a:solidFill>
              </a:rPr>
              <a:t>contentPane</a:t>
            </a:r>
            <a:r>
              <a:rPr lang="en-US" altLang="zh-CN" sz="1200" b="1" dirty="0">
                <a:solidFill>
                  <a:srgbClr val="00B0F0"/>
                </a:solidFill>
              </a:rPr>
              <a:t> = new </a:t>
            </a:r>
            <a:r>
              <a:rPr lang="en-US" altLang="zh-CN" sz="1200" b="1" dirty="0" err="1">
                <a:solidFill>
                  <a:srgbClr val="00B0F0"/>
                </a:solidFill>
              </a:rPr>
              <a:t>plt.custom.ContentPane</a:t>
            </a:r>
            <a:r>
              <a:rPr lang="en-US" altLang="zh-CN" sz="1200" b="1" dirty="0">
                <a:solidFill>
                  <a:srgbClr val="00B0F0"/>
                </a:solidFill>
              </a:rPr>
              <a:t>({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style : "width:100%,height:100%",</a:t>
            </a:r>
          </a:p>
          <a:p>
            <a:r>
              <a:rPr lang="en-US" altLang="zh-CN" sz="1200" dirty="0" err="1">
                <a:solidFill>
                  <a:srgbClr val="00B0F0"/>
                </a:solidFill>
              </a:rPr>
              <a:t>href:PltTools.getBasePath</a:t>
            </a:r>
            <a:r>
              <a:rPr lang="en-US" altLang="zh-CN" sz="1200" dirty="0">
                <a:solidFill>
                  <a:srgbClr val="00B0F0"/>
                </a:solidFill>
              </a:rPr>
              <a:t>() + "/</a:t>
            </a:r>
            <a:r>
              <a:rPr lang="en-US" altLang="zh-CN" sz="1200" dirty="0" err="1">
                <a:solidFill>
                  <a:srgbClr val="00B0F0"/>
                </a:solidFill>
              </a:rPr>
              <a:t>login.jsp</a:t>
            </a:r>
            <a:r>
              <a:rPr lang="en-US" altLang="zh-CN" sz="1200" dirty="0">
                <a:solidFill>
                  <a:srgbClr val="00B0F0"/>
                </a:solidFill>
              </a:rPr>
              <a:t>"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});</a:t>
            </a:r>
          </a:p>
          <a:p>
            <a:r>
              <a:rPr lang="en-US" altLang="zh-CN" sz="1200" b="1" dirty="0" err="1">
                <a:solidFill>
                  <a:srgbClr val="00B0F0"/>
                </a:solidFill>
              </a:rPr>
              <a:t>this.widget</a:t>
            </a:r>
            <a:r>
              <a:rPr lang="en-US" altLang="zh-CN" sz="1200" b="1" dirty="0">
                <a:solidFill>
                  <a:srgbClr val="00B0F0"/>
                </a:solidFill>
              </a:rPr>
              <a:t> = </a:t>
            </a:r>
            <a:r>
              <a:rPr lang="en-US" altLang="zh-CN" sz="1200" b="1" dirty="0" err="1">
                <a:solidFill>
                  <a:srgbClr val="00B0F0"/>
                </a:solidFill>
              </a:rPr>
              <a:t>contentPane</a:t>
            </a:r>
            <a:r>
              <a:rPr lang="en-US" altLang="zh-CN" sz="1200" b="1" dirty="0">
                <a:solidFill>
                  <a:srgbClr val="00B0F0"/>
                </a:solidFill>
              </a:rPr>
              <a:t>;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},</a:t>
            </a:r>
          </a:p>
          <a:p>
            <a:r>
              <a:rPr lang="en-US" altLang="zh-CN" sz="1200" dirty="0" err="1">
                <a:solidFill>
                  <a:srgbClr val="00B0F0"/>
                </a:solidFill>
              </a:rPr>
              <a:t>getUI</a:t>
            </a:r>
            <a:r>
              <a:rPr lang="en-US" altLang="zh-CN" sz="1200" dirty="0">
                <a:solidFill>
                  <a:srgbClr val="00B0F0"/>
                </a:solidFill>
              </a:rPr>
              <a:t> : </a:t>
            </a:r>
            <a:r>
              <a:rPr lang="en-US" altLang="zh-CN" sz="1200" b="1" dirty="0">
                <a:solidFill>
                  <a:srgbClr val="00B0F0"/>
                </a:solidFill>
              </a:rPr>
              <a:t>function() {</a:t>
            </a:r>
          </a:p>
          <a:p>
            <a:r>
              <a:rPr lang="en-US" altLang="zh-CN" sz="1200" b="1" dirty="0">
                <a:solidFill>
                  <a:srgbClr val="00B0F0"/>
                </a:solidFill>
              </a:rPr>
              <a:t>return </a:t>
            </a:r>
            <a:r>
              <a:rPr lang="en-US" altLang="zh-CN" sz="1200" b="1" dirty="0" err="1">
                <a:solidFill>
                  <a:srgbClr val="00B0F0"/>
                </a:solidFill>
              </a:rPr>
              <a:t>this.widget</a:t>
            </a:r>
            <a:r>
              <a:rPr lang="en-US" altLang="zh-CN" sz="1200" b="1" dirty="0">
                <a:solidFill>
                  <a:srgbClr val="00B0F0"/>
                </a:solidFill>
              </a:rPr>
              <a:t>;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}</a:t>
            </a:r>
          </a:p>
          <a:p>
            <a:r>
              <a:rPr lang="en-US" altLang="zh-CN" sz="1200" dirty="0">
                <a:solidFill>
                  <a:srgbClr val="00B0F0"/>
                </a:solidFill>
              </a:rPr>
              <a:t>});</a:t>
            </a:r>
            <a:endParaRPr lang="zh-CN" altLang="en-US" sz="1200" b="1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9" y="1783080"/>
            <a:ext cx="4373003" cy="233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05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8054976" cy="533400"/>
          </a:xfrm>
        </p:spPr>
        <p:txBody>
          <a:bodyPr/>
          <a:lstStyle/>
          <a:p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type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、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context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定义    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-----------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自定义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>UI</a:t>
            </a:r>
            <a:r>
              <a:rPr lang="zh-CN" altLang="en-US" sz="1400" dirty="0">
                <a:solidFill>
                  <a:srgbClr val="0070C0"/>
                </a:solidFill>
                <a:latin typeface="+mj-ea"/>
              </a:rPr>
              <a:t>开发步骤示例</a:t>
            </a:r>
            <a:r>
              <a:rPr lang="en-US" altLang="zh-CN" sz="1400" dirty="0">
                <a:solidFill>
                  <a:srgbClr val="0070C0"/>
                </a:solidFill>
                <a:latin typeface="+mj-ea"/>
              </a:rPr>
              <a:t/>
            </a:r>
            <a:br>
              <a:rPr lang="en-US" altLang="zh-CN" sz="1400" dirty="0">
                <a:solidFill>
                  <a:srgbClr val="0070C0"/>
                </a:solidFill>
                <a:latin typeface="+mj-ea"/>
              </a:rPr>
            </a:br>
            <a:endParaRPr lang="zh-CN" altLang="en-US" sz="1400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381000" y="647700"/>
            <a:ext cx="8382000" cy="1009650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创建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dojo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模块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3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：</a:t>
            </a:r>
            <a:r>
              <a:rPr lang="en-US" altLang="zh-CN" sz="1100" b="1" i="1" dirty="0" smtClean="0">
                <a:solidFill>
                  <a:schemeClr val="tx1"/>
                </a:solidFill>
                <a:latin typeface="Arial" charset="0"/>
              </a:rPr>
              <a:t>mro.custom.AirCraftDistribution2</a:t>
            </a:r>
            <a:r>
              <a:rPr lang="zh-CN" altLang="en-US" sz="1100" b="1" i="1" dirty="0" smtClean="0">
                <a:solidFill>
                  <a:schemeClr val="tx1"/>
                </a:solidFill>
                <a:latin typeface="Arial" charset="0"/>
              </a:rPr>
              <a:t>。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1100" b="1" dirty="0" smtClean="0">
                <a:solidFill>
                  <a:schemeClr val="accent5">
                    <a:lumMod val="50000"/>
                  </a:schemeClr>
                </a:solidFill>
              </a:rPr>
              <a:t>如下，修改</a:t>
            </a:r>
            <a:r>
              <a:rPr lang="en-US" altLang="zh-CN" sz="1100" b="1" dirty="0" err="1" smtClean="0">
                <a:solidFill>
                  <a:srgbClr val="00B0F0"/>
                </a:solidFill>
              </a:rPr>
              <a:t>plt.custom.ContentPane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的参数，删除</a:t>
            </a:r>
            <a:r>
              <a:rPr lang="en-US" altLang="zh-CN" sz="1100" b="1" dirty="0" err="1">
                <a:solidFill>
                  <a:srgbClr val="00B0F0"/>
                </a:solidFill>
              </a:rPr>
              <a:t>herf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参数，引入</a:t>
            </a:r>
            <a:r>
              <a:rPr lang="en-US" altLang="zh-CN" sz="1100" dirty="0" err="1">
                <a:solidFill>
                  <a:schemeClr val="accent5">
                    <a:lumMod val="50000"/>
                  </a:schemeClr>
                </a:solidFill>
              </a:rPr>
              <a:t>dijit.form.Button</a:t>
            </a:r>
            <a:r>
              <a:rPr lang="en-US" altLang="zh-CN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1100" dirty="0" smtClean="0">
                <a:solidFill>
                  <a:schemeClr val="accent5">
                    <a:lumMod val="50000"/>
                  </a:schemeClr>
                </a:solidFill>
              </a:rPr>
              <a:t>控件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，并在代码中新建一个按钮的实例添加到</a:t>
            </a:r>
            <a:r>
              <a:rPr lang="en-US" altLang="zh-CN" sz="1100" b="1" dirty="0" err="1">
                <a:solidFill>
                  <a:srgbClr val="00B0F0"/>
                </a:solidFill>
              </a:rPr>
              <a:t>plt.custom.ContentPane</a:t>
            </a:r>
            <a:r>
              <a:rPr lang="en-US" altLang="zh-CN" sz="1100" b="1" dirty="0">
                <a:solidFill>
                  <a:srgbClr val="00B0F0"/>
                </a:solidFill>
              </a:rPr>
              <a:t> </a:t>
            </a:r>
            <a:r>
              <a:rPr lang="zh-CN" altLang="en-US" sz="1100" b="1" dirty="0" smtClean="0">
                <a:solidFill>
                  <a:srgbClr val="00B0F0"/>
                </a:solidFill>
              </a:rPr>
              <a:t>的实例中。右下为最终效果。</a:t>
            </a:r>
            <a:endParaRPr lang="en-US" altLang="zh-CN" sz="11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6240" y="1752600"/>
            <a:ext cx="6842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dojo.provide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("mro.custom.AirCraftDistribution2");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dojo.require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("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plt.custom.ContentPane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");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dojo.require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("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dijit.form.Button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");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dojo.declare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("mro.custom.AirCraftDistribution2",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[],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{  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widget : 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new Object(),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constructor : 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function(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args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dataStore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buttonParam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) {</a:t>
            </a:r>
          </a:p>
          <a:p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var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contentPane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 = new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plt.custom.ContentPane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({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style : "width:100%,height:100%",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});</a:t>
            </a:r>
          </a:p>
          <a:p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var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helloWorldButton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 = new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dijit.form.Button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({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label : "hello world",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onClick: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function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(){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alert("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 am hello world");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});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contentPane.addChild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helloWorldButton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);</a:t>
            </a:r>
          </a:p>
          <a:p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this.widget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 =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contentPane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},</a:t>
            </a:r>
          </a:p>
          <a:p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</a:rPr>
              <a:t>getUI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function() {</a:t>
            </a:r>
          </a:p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return </a:t>
            </a:r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</a:rPr>
              <a:t>this.widget</a:t>
            </a:r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</a:t>
            </a:r>
          </a:p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</a:rPr>
              <a:t>});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61597"/>
            <a:ext cx="4646507" cy="261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6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19a8c8cfad858eaa3a3d15f7bc532914caf886"/>
</p:tagLst>
</file>

<file path=ppt/theme/theme1.xml><?xml version="1.0" encoding="utf-8"?>
<a:theme xmlns:a="http://schemas.openxmlformats.org/drawingml/2006/main" name="讲义模板">
  <a:themeElements>
    <a:clrScheme name="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讲义模板">
  <a:themeElements>
    <a:clrScheme name="1_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12700" algn="ctr">
          <a:solidFill>
            <a:schemeClr val="tx1"/>
          </a:solidFill>
          <a:miter lim="800000"/>
          <a:headEnd/>
          <a:tailEnd/>
        </a:ln>
        <a:effectLst>
          <a:outerShdw dist="35921" dir="2700000" algn="ctr" rotWithShape="0">
            <a:schemeClr val="bg2"/>
          </a:outerShdw>
        </a:effectLst>
      </a:spPr>
      <a:bodyPr anchor="ctr"/>
      <a:lstStyle>
        <a:defPPr marL="342900" indent="-342900">
          <a:spcBef>
            <a:spcPct val="50000"/>
          </a:spcBef>
          <a:buClr>
            <a:schemeClr val="accent2"/>
          </a:buClr>
          <a:buFont typeface="Wingdings" pitchFamily="2" charset="2"/>
          <a:buNone/>
          <a:defRPr sz="1600" b="1" i="1" dirty="0">
            <a:solidFill>
              <a:schemeClr val="tx1"/>
            </a:solidFill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1_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讲义模板</Template>
  <TotalTime>12516</TotalTime>
  <Words>883</Words>
  <Application>Microsoft Office PowerPoint</Application>
  <PresentationFormat>全屏显示(4:3)</PresentationFormat>
  <Paragraphs>87</Paragraphs>
  <Slides>15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讲义模板</vt:lpstr>
      <vt:lpstr>1_讲义模板</vt:lpstr>
      <vt:lpstr>企业信息化解决方案</vt:lpstr>
      <vt:lpstr>JS前端开发入门指导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模块配置分析 </vt:lpstr>
      <vt:lpstr>type、context定义    -----------UI定义 </vt:lpstr>
      <vt:lpstr>PowerPoint 演示文稿</vt:lpstr>
      <vt:lpstr>type、context定义    -----------自定义UI开发步骤示例 </vt:lpstr>
      <vt:lpstr>type、context定义    -----------自定义UI开发步骤示例 </vt:lpstr>
      <vt:lpstr>type、context定义    -----------自定义UI开发步骤示例 </vt:lpstr>
      <vt:lpstr>type、context定义    -----------自定义UI开发步骤示例 </vt:lpstr>
      <vt:lpstr>type、context定义    -----------自定义UI开发步骤示例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企业信息化解决解决方案</dc:title>
  <dc:creator>allen</dc:creator>
  <cp:lastModifiedBy>张云龙</cp:lastModifiedBy>
  <cp:revision>765</cp:revision>
  <cp:lastPrinted>1601-01-01T00:00:00Z</cp:lastPrinted>
  <dcterms:created xsi:type="dcterms:W3CDTF">2009-05-27T06:27:13Z</dcterms:created>
  <dcterms:modified xsi:type="dcterms:W3CDTF">2016-06-01T06:05:16Z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