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</p:sldMasterIdLst>
  <p:notesMasterIdLst>
    <p:notesMasterId r:id="rId57"/>
  </p:notesMasterIdLst>
  <p:handoutMasterIdLst>
    <p:handoutMasterId r:id="rId58"/>
  </p:handoutMasterIdLst>
  <p:sldIdLst>
    <p:sldId id="256" r:id="rId3"/>
    <p:sldId id="302" r:id="rId4"/>
    <p:sldId id="306" r:id="rId5"/>
    <p:sldId id="308" r:id="rId6"/>
    <p:sldId id="307" r:id="rId7"/>
    <p:sldId id="314" r:id="rId8"/>
    <p:sldId id="315" r:id="rId9"/>
    <p:sldId id="316" r:id="rId10"/>
    <p:sldId id="304" r:id="rId11"/>
    <p:sldId id="318" r:id="rId12"/>
    <p:sldId id="320" r:id="rId13"/>
    <p:sldId id="319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05" r:id="rId22"/>
    <p:sldId id="329" r:id="rId23"/>
    <p:sldId id="331" r:id="rId24"/>
    <p:sldId id="332" r:id="rId25"/>
    <p:sldId id="334" r:id="rId26"/>
    <p:sldId id="335" r:id="rId27"/>
    <p:sldId id="336" r:id="rId28"/>
    <p:sldId id="337" r:id="rId29"/>
    <p:sldId id="339" r:id="rId30"/>
    <p:sldId id="330" r:id="rId31"/>
    <p:sldId id="341" r:id="rId32"/>
    <p:sldId id="342" r:id="rId33"/>
    <p:sldId id="343" r:id="rId34"/>
    <p:sldId id="344" r:id="rId35"/>
    <p:sldId id="345" r:id="rId36"/>
    <p:sldId id="346" r:id="rId37"/>
    <p:sldId id="347" r:id="rId38"/>
    <p:sldId id="340" r:id="rId39"/>
    <p:sldId id="350" r:id="rId40"/>
    <p:sldId id="351" r:id="rId41"/>
    <p:sldId id="352" r:id="rId42"/>
    <p:sldId id="353" r:id="rId43"/>
    <p:sldId id="354" r:id="rId44"/>
    <p:sldId id="349" r:id="rId45"/>
    <p:sldId id="356" r:id="rId46"/>
    <p:sldId id="357" r:id="rId47"/>
    <p:sldId id="358" r:id="rId48"/>
    <p:sldId id="359" r:id="rId49"/>
    <p:sldId id="361" r:id="rId50"/>
    <p:sldId id="360" r:id="rId51"/>
    <p:sldId id="362" r:id="rId52"/>
    <p:sldId id="364" r:id="rId53"/>
    <p:sldId id="363" r:id="rId54"/>
    <p:sldId id="366" r:id="rId55"/>
    <p:sldId id="365" r:id="rId56"/>
  </p:sldIdLst>
  <p:sldSz cx="9144000" cy="6858000" type="screen4x3"/>
  <p:notesSz cx="6858000" cy="9144000"/>
  <p:custDataLst>
    <p:tags r:id="rId5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69DDD2"/>
    <a:srgbClr val="FFFFCC"/>
    <a:srgbClr val="FF9933"/>
    <a:srgbClr val="FFFF00"/>
    <a:srgbClr val="FF0000"/>
    <a:srgbClr val="000066"/>
    <a:srgbClr val="33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615" autoAdjust="0"/>
    <p:restoredTop sz="94397" autoAdjust="0"/>
  </p:normalViewPr>
  <p:slideViewPr>
    <p:cSldViewPr>
      <p:cViewPr>
        <p:scale>
          <a:sx n="70" d="100"/>
          <a:sy n="70" d="100"/>
        </p:scale>
        <p:origin x="-893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66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CE9253-C364-4C19-9544-E4086E977E4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4236840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49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7873A86-2E60-4CFC-A26B-54BD8BC113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1145108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29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39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49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73A86-2E60-4CFC-A26B-54BD8BC11303}" type="slidenum">
              <a:rPr lang="en-US" altLang="zh-CN" smtClean="0"/>
              <a:pPr>
                <a:defRPr/>
              </a:pPr>
              <a:t>54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ECF39-3447-4DE3-84B3-035F8B8C77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822192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AC56D-339E-42D4-9D64-A0EBFAE109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187126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FE5FA-1671-4C4B-81A4-FFF63DFCA9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272764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288" y="2708275"/>
            <a:ext cx="4038600" cy="64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86288" y="2708275"/>
            <a:ext cx="4038600" cy="64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24C85-E5DB-462E-B4FD-D90B136C047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24303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F1CCA-FCCF-4BDC-A6A2-8A647FA7A8B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71978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AA3A0-5C50-4A59-9E9F-BA131E749A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942740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B94FA-765E-4576-AE80-EA3E41CB8F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52285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D60E9-0AFF-4250-BDC4-FAE44881603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762613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DFE7F-C0FD-43C7-BDA5-493AAB44106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74337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8358A-482D-4D7A-8DFA-FDFB8F7A67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313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67488" y="152400"/>
            <a:ext cx="2057400" cy="32051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288" y="152400"/>
            <a:ext cx="6019800" cy="32051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DBB72-5E00-4A8A-8977-76A10C6508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587326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2EDE4-0EAF-4099-A127-46AD0CDD27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115557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52400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A5592-90C2-462C-B309-0AEEAFD822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614680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3AB96-6C54-4BCB-8958-34F34919C13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289814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D4197-21E6-4E77-8856-7AAFF01673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007223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517F2-3BD3-4F1F-92B7-ABC76287ABF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928726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F1FFA-3A6A-4F09-88E7-0DCE9DECA13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819356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3455C-9A0F-4600-B269-D34B53FC89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329373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F2E26-99C4-4618-96B0-E447ADDABB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7500917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AC772-0904-4AE3-827F-ED1A8C4870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659622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0C73F-1BE1-4CB3-A9D9-558EAC9F295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667701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188913"/>
            <a:ext cx="2057400" cy="37734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28600" y="188913"/>
            <a:ext cx="6019800" cy="37734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8DF09-DA68-406B-BE0D-39F366B1CBC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8627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228600" y="914400"/>
            <a:ext cx="8229600" cy="30480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8EFFE-5046-4C71-8E32-9D095A951D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524785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57EAF-FEE0-4EFD-83DA-0D0427D86A0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7787913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419600" y="9144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419600" y="25146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92879-16C4-438F-BE4F-B658ED5664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042668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标题，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06A052-EC02-4065-8D2B-085541F7886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430375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标题，文本与媒体剪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媒体占位符 3"/>
          <p:cNvSpPr>
            <a:spLocks noGrp="1"/>
          </p:cNvSpPr>
          <p:nvPr>
            <p:ph type="media"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D6726E-3456-4948-81A8-FD3CF959688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4065668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419600" y="9144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419600" y="25146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AE1024-2747-4EA0-A5AE-0BFF8F76A5A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05950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gi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95738" y="152400"/>
            <a:ext cx="45720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企业信息化整体解决方案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2708275"/>
            <a:ext cx="82296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zh-CN" dirty="0" smtClean="0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D0F940E-925B-4CB5-BF15-74F071607E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5148263" y="3573463"/>
            <a:ext cx="34051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zh-CN" altLang="zh-CN"/>
          </a:p>
        </p:txBody>
      </p:sp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179388" y="4076700"/>
            <a:ext cx="82296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zh-CN" altLang="zh-CN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52400"/>
            <a:ext cx="1981200" cy="43350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9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22238"/>
            <a:ext cx="4572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企业信息化整体解决方案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229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4ADD01B-3F9D-4380-B86B-B877A720BD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8" name="图片 7" descr="vcilogo3.gif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8153400" y="200069"/>
            <a:ext cx="761999" cy="409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  <p:sldLayoutId id="2147483668" r:id="rId9"/>
    <p:sldLayoutId id="2147483667" r:id="rId10"/>
    <p:sldLayoutId id="2147483666" r:id="rId11"/>
    <p:sldLayoutId id="2147483665" r:id="rId12"/>
    <p:sldLayoutId id="2147483664" r:id="rId13"/>
    <p:sldLayoutId id="2147483663" r:id="rId14"/>
    <p:sldLayoutId id="2147483677" r:id="rId15"/>
    <p:sldLayoutId id="2147483678" r:id="rId16"/>
    <p:sldLayoutId id="2147483679" r:id="rId1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2771775" y="188913"/>
            <a:ext cx="5926138" cy="460375"/>
          </a:xfrm>
        </p:spPr>
        <p:txBody>
          <a:bodyPr/>
          <a:lstStyle/>
          <a:p>
            <a:pPr eaLnBrk="1" hangingPunct="1"/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VCI-Platform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培训</a:t>
            </a:r>
          </a:p>
        </p:txBody>
      </p:sp>
      <p:sp>
        <p:nvSpPr>
          <p:cNvPr id="3075" name="Text Box 14"/>
          <p:cNvSpPr txBox="1">
            <a:spLocks noChangeArrowheads="1"/>
          </p:cNvSpPr>
          <p:nvPr/>
        </p:nvSpPr>
        <p:spPr bwMode="auto">
          <a:xfrm>
            <a:off x="514350" y="1557338"/>
            <a:ext cx="8305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zh-CN" sz="2000">
              <a:solidFill>
                <a:schemeClr val="tx1"/>
              </a:solidFill>
            </a:endParaRPr>
          </a:p>
        </p:txBody>
      </p:sp>
      <p:sp>
        <p:nvSpPr>
          <p:cNvPr id="3076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500063" y="2286000"/>
            <a:ext cx="8229600" cy="1357313"/>
          </a:xfrm>
        </p:spPr>
        <p:txBody>
          <a:bodyPr/>
          <a:lstStyle/>
          <a:p>
            <a:pPr eaLnBrk="1" hangingPunct="1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报表管理介绍</a:t>
            </a:r>
            <a:endParaRPr lang="zh-CN" altLang="en-US" sz="3600" b="1" dirty="0" smtClean="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2000" dirty="0" smtClean="0">
              <a:solidFill>
                <a:srgbClr val="FFFF00"/>
              </a:solidFill>
            </a:endParaRPr>
          </a:p>
          <a:p>
            <a:pPr eaLnBrk="1" hangingPunct="1"/>
            <a:endParaRPr lang="en-US" altLang="zh-CN" sz="2000" dirty="0" smtClean="0">
              <a:solidFill>
                <a:srgbClr val="FFFF00"/>
              </a:solidFill>
            </a:endParaRPr>
          </a:p>
        </p:txBody>
      </p:sp>
      <p:sp>
        <p:nvSpPr>
          <p:cNvPr id="3077" name="Text Box 17"/>
          <p:cNvSpPr txBox="1">
            <a:spLocks noChangeArrowheads="1"/>
          </p:cNvSpPr>
          <p:nvPr/>
        </p:nvSpPr>
        <p:spPr bwMode="auto">
          <a:xfrm>
            <a:off x="4787900" y="4724400"/>
            <a:ext cx="4176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20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rgbClr val="FFFF00"/>
                </a:solidFill>
                <a:latin typeface="华文琥珀" pitchFamily="2" charset="-122"/>
                <a:ea typeface="华文琥珀" pitchFamily="2" charset="-122"/>
              </a:rPr>
              <a:t>北京宏博远达科技有限公司</a:t>
            </a:r>
            <a:endParaRPr lang="en-US" altLang="zh-CN" sz="2000" dirty="0">
              <a:solidFill>
                <a:srgbClr val="FFFF00"/>
              </a:solidFill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285752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介绍纲要</a:t>
            </a:r>
          </a:p>
        </p:txBody>
      </p:sp>
      <p:grpSp>
        <p:nvGrpSpPr>
          <p:cNvPr id="4100" name="Group 63"/>
          <p:cNvGrpSpPr>
            <a:grpSpLocks/>
          </p:cNvGrpSpPr>
          <p:nvPr/>
        </p:nvGrpSpPr>
        <p:grpSpPr bwMode="auto">
          <a:xfrm>
            <a:off x="500063" y="151129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平台报表基础与概要</a:t>
              </a:r>
              <a:endParaRPr lang="en-US" altLang="zh-CN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4101" name="Group 66"/>
          <p:cNvGrpSpPr>
            <a:grpSpLocks/>
          </p:cNvGrpSpPr>
          <p:nvPr/>
        </p:nvGrpSpPr>
        <p:grpSpPr bwMode="auto">
          <a:xfrm>
            <a:off x="468313" y="2857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平台报表目前开发介绍</a:t>
              </a:r>
              <a:endParaRPr lang="en-US" altLang="zh-CN" sz="2000" b="1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4115" name="Group 66"/>
          <p:cNvGrpSpPr>
            <a:grpSpLocks/>
          </p:cNvGrpSpPr>
          <p:nvPr/>
        </p:nvGrpSpPr>
        <p:grpSpPr bwMode="auto">
          <a:xfrm>
            <a:off x="468313" y="4214822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平台报表增强开发介绍</a:t>
              </a:r>
              <a:endParaRPr lang="zh-CN" altLang="en-US" sz="2000" b="1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平台报表开发机制</a:t>
            </a:r>
          </a:p>
        </p:txBody>
      </p:sp>
      <p:pic>
        <p:nvPicPr>
          <p:cNvPr id="1082" name="Picture 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210548" cy="5762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平台报表开发机制</a:t>
            </a:r>
          </a:p>
        </p:txBody>
      </p:sp>
      <p:pic>
        <p:nvPicPr>
          <p:cNvPr id="4" name="图片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814393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平台报表特点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面向实施的报表定制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可完全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VCI-PLM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系统中业务模型定义抽取报表数据</a:t>
            </a: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1143000" marR="0" lvl="2" indent="-2286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系统业务模型包括“业务类型”与“关系类型”</a:t>
            </a:r>
            <a:endParaRPr lang="en-US" altLang="zh-CN" sz="2400" kern="0" dirty="0" smtClean="0">
              <a:solidFill>
                <a:schemeClr val="tx1"/>
              </a:solidFill>
              <a:latin typeface="+mn-lt"/>
            </a:endParaRPr>
          </a:p>
          <a:p>
            <a:pPr marL="1143000" lvl="2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</a:rPr>
              <a:t>产品零部件明细表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  <a:p>
            <a:pPr marL="1143000" lvl="2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产品标准件汇总表</a:t>
            </a:r>
            <a:endParaRPr lang="en-US" altLang="zh-CN" sz="2400" kern="0" dirty="0" smtClean="0">
              <a:solidFill>
                <a:schemeClr val="tx1"/>
              </a:solidFill>
              <a:latin typeface="+mn-lt"/>
            </a:endParaRPr>
          </a:p>
          <a:p>
            <a:pPr marL="1143000" lvl="2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产品外购外协件汇总表</a:t>
            </a:r>
            <a:endParaRPr lang="en-US" altLang="zh-CN" sz="2400" kern="0" dirty="0" smtClean="0">
              <a:solidFill>
                <a:schemeClr val="tx1"/>
              </a:solidFill>
              <a:latin typeface="+mn-lt"/>
            </a:endParaRPr>
          </a:p>
          <a:p>
            <a:pPr marL="1143000" lvl="2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产品图样目录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  <a:p>
            <a:pPr marL="1143000" marR="0" lvl="2" indent="-2286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</a:rPr>
              <a:t>工艺汇总表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  <a:p>
            <a:pPr marL="1143000" marR="0" lvl="2" indent="-2286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流程、项目与任务汇总表</a:t>
            </a: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平台报表特点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面向实施的报表定制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利用报表内置处理器定义进行企业常用报表数据与报表格式处理</a:t>
            </a:r>
          </a:p>
          <a:p>
            <a:pPr marL="1143000" marR="0" lvl="2" indent="-2286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产品结构公共报表处理器</a:t>
            </a:r>
            <a:endParaRPr lang="en-US" altLang="zh-CN" sz="2400" kern="0" dirty="0" smtClean="0">
              <a:solidFill>
                <a:schemeClr val="tx1"/>
              </a:solidFill>
              <a:latin typeface="+mn-lt"/>
            </a:endParaRPr>
          </a:p>
          <a:p>
            <a:pPr marL="1600200" lvl="3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产品总数量</a:t>
            </a:r>
            <a:endParaRPr lang="en-US" altLang="zh-CN" sz="2400" kern="0" dirty="0" smtClean="0">
              <a:solidFill>
                <a:schemeClr val="tx1"/>
              </a:solidFill>
              <a:latin typeface="+mn-lt"/>
            </a:endParaRPr>
          </a:p>
          <a:p>
            <a:pPr marL="1600200" lvl="3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零部件装配层级</a:t>
            </a:r>
            <a:r>
              <a:rPr lang="en-US" altLang="zh-CN" sz="2400" kern="0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根为</a:t>
            </a:r>
            <a:r>
              <a:rPr lang="en-US" altLang="zh-CN" sz="2400" kern="0" dirty="0" smtClean="0">
                <a:solidFill>
                  <a:schemeClr val="tx1"/>
                </a:solidFill>
                <a:latin typeface="+mn-lt"/>
              </a:rPr>
              <a:t>0</a:t>
            </a: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级</a:t>
            </a:r>
            <a:r>
              <a:rPr lang="en-US" altLang="zh-CN" sz="2400" kern="0" dirty="0" smtClean="0">
                <a:solidFill>
                  <a:schemeClr val="tx1"/>
                </a:solidFill>
                <a:latin typeface="+mn-lt"/>
              </a:rPr>
              <a:t>)</a:t>
            </a:r>
          </a:p>
          <a:p>
            <a:pPr marL="1600200" lvl="3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lang="zh-CN" altLang="en-US" sz="2400" kern="0" dirty="0" smtClean="0">
                <a:solidFill>
                  <a:schemeClr val="tx1"/>
                </a:solidFill>
              </a:rPr>
              <a:t>按照树的深度优先输出</a:t>
            </a:r>
            <a:r>
              <a:rPr lang="en-US" altLang="zh-CN" sz="2400" kern="0" dirty="0" smtClean="0">
                <a:solidFill>
                  <a:schemeClr val="tx1"/>
                </a:solidFill>
              </a:rPr>
              <a:t>(</a:t>
            </a:r>
            <a:r>
              <a:rPr lang="zh-CN" altLang="en-US" sz="2400" kern="0" dirty="0" smtClean="0">
                <a:solidFill>
                  <a:schemeClr val="tx1"/>
                </a:solidFill>
              </a:rPr>
              <a:t>即平铺输出</a:t>
            </a:r>
            <a:r>
              <a:rPr lang="en-US" altLang="zh-CN" sz="2400" kern="0" dirty="0" smtClean="0">
                <a:solidFill>
                  <a:schemeClr val="tx1"/>
                </a:solidFill>
              </a:rPr>
              <a:t>)</a:t>
            </a:r>
          </a:p>
          <a:p>
            <a:pPr marL="1600200" lvl="3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按照树的广度优先输出</a:t>
            </a:r>
            <a:r>
              <a:rPr lang="en-US" altLang="zh-CN" sz="2400" kern="0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层级低的先输出</a:t>
            </a:r>
            <a:r>
              <a:rPr lang="en-US" altLang="zh-CN" sz="2400" kern="0" dirty="0" smtClean="0">
                <a:solidFill>
                  <a:schemeClr val="tx1"/>
                </a:solidFill>
                <a:latin typeface="+mn-lt"/>
              </a:rPr>
              <a:t>)</a:t>
            </a:r>
          </a:p>
          <a:p>
            <a:pPr marL="1600200" lvl="3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树亲兄弟节点排序处理</a:t>
            </a:r>
            <a:endParaRPr lang="en-US" altLang="zh-CN" sz="2400" kern="0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平台报表特点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面向实施的报表定制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利用报表内置处理器定义进行企业常用报表数据与报表格式处理</a:t>
            </a:r>
          </a:p>
          <a:p>
            <a:pPr marL="1143000" marR="0" lvl="2" indent="-2286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</a:rPr>
              <a:t>二维表公共处理器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  <a:p>
            <a:pPr marL="1600200" lvl="3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</a:rPr>
              <a:t>多分组属性（分组属性本身也可参与排序）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  <a:p>
            <a:pPr marL="1600200" lvl="3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支持多排序属性</a:t>
            </a:r>
            <a:endParaRPr lang="en-US" altLang="zh-CN" sz="2400" kern="0" dirty="0" smtClean="0">
              <a:solidFill>
                <a:schemeClr val="tx1"/>
              </a:solidFill>
              <a:latin typeface="+mn-lt"/>
            </a:endParaRPr>
          </a:p>
          <a:p>
            <a:pPr marL="1600200" lvl="3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</a:rPr>
              <a:t>支持筛选（</a:t>
            </a: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出</a:t>
            </a:r>
            <a:r>
              <a:rPr lang="en-US" altLang="zh-CN" sz="2400" kern="0" dirty="0" smtClean="0">
                <a:solidFill>
                  <a:schemeClr val="tx1"/>
                </a:solidFill>
                <a:latin typeface="+mn-lt"/>
              </a:rPr>
              <a:t>/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</a:rPr>
              <a:t>掉）</a:t>
            </a: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过滤处理</a:t>
            </a:r>
            <a:endParaRPr lang="en-US" altLang="zh-CN" sz="2400" kern="0" dirty="0" smtClean="0">
              <a:solidFill>
                <a:schemeClr val="tx1"/>
              </a:solidFill>
              <a:latin typeface="+mn-lt"/>
            </a:endParaRPr>
          </a:p>
          <a:p>
            <a:pPr marL="1600200" lvl="3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</a:rPr>
              <a:t>支持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</a:rPr>
              <a:t>TOP N</a:t>
            </a: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定义</a:t>
            </a:r>
            <a:endParaRPr lang="en-US" altLang="zh-CN" sz="2400" kern="0" dirty="0" smtClean="0">
              <a:solidFill>
                <a:schemeClr val="tx1"/>
              </a:solidFill>
              <a:latin typeface="+mn-lt"/>
            </a:endParaRPr>
          </a:p>
          <a:p>
            <a:pPr marL="1600200" lvl="3" indent="-22860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</a:rPr>
              <a:t>分组统计（合计、小计、平均、最大与最小等）</a:t>
            </a:r>
            <a:r>
              <a:rPr lang="zh-CN" altLang="en-US" sz="2400" kern="0" dirty="0" smtClean="0">
                <a:solidFill>
                  <a:schemeClr val="tx1"/>
                </a:solidFill>
                <a:latin typeface="+mn-lt"/>
              </a:rPr>
              <a:t>支持</a:t>
            </a: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平台报表特点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支持项目复杂报表插件开发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开发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企业复杂数据源插件并注册定义复杂数据源报表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这类报表逻辑复杂特殊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只能开发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)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</a:pPr>
            <a:r>
              <a:rPr lang="zh-CN" altLang="en-US" sz="2000" dirty="0" smtClean="0">
                <a:solidFill>
                  <a:schemeClr val="tx1"/>
                </a:solidFill>
              </a:rPr>
              <a:t>项目管理相关（进度处理、绩效等）报表数据来源及逻辑都比较复杂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</a:pPr>
            <a:r>
              <a:rPr lang="zh-CN" altLang="en-US" sz="2000" dirty="0" smtClean="0">
                <a:solidFill>
                  <a:schemeClr val="tx1"/>
                </a:solidFill>
              </a:rPr>
              <a:t>工艺管理相关（如部分工艺卡片、工时定额、材料定额等）报表数据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定义企业特殊数据处理器插件</a:t>
            </a: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1143000" lvl="2" indent="-228600" eaLnBrk="0" hangingPunct="0">
              <a:spcBef>
                <a:spcPct val="20000"/>
              </a:spcBef>
              <a:buFont typeface="Wingdings" pitchFamily="2" charset="2"/>
              <a:buChar char="p"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特殊的分组、排序、隔行、筛选、排名、</a:t>
            </a:r>
            <a:r>
              <a:rPr lang="en-US" altLang="zh-CN" sz="2000" kern="0" dirty="0" smtClean="0">
                <a:solidFill>
                  <a:schemeClr val="tx1"/>
                </a:solidFill>
                <a:latin typeface="+mn-lt"/>
              </a:rPr>
              <a:t>TOPN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、特殊属性显示公式、多数源</a:t>
            </a:r>
            <a:r>
              <a:rPr lang="en-US" altLang="zh-CN" sz="2000" kern="0" dirty="0" err="1" smtClean="0">
                <a:solidFill>
                  <a:schemeClr val="tx1"/>
                </a:solidFill>
                <a:latin typeface="+mn-lt"/>
              </a:rPr>
              <a:t>RecordSet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交叉混合、统计</a:t>
            </a:r>
            <a:r>
              <a:rPr lang="en-US" altLang="zh-CN" sz="2000" kern="0" dirty="0" smtClean="0">
                <a:solidFill>
                  <a:schemeClr val="tx1"/>
                </a:solidFill>
                <a:latin typeface="+mn-lt"/>
              </a:rPr>
              <a:t>-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合计、统计</a:t>
            </a:r>
            <a:r>
              <a:rPr lang="en-US" altLang="zh-CN" sz="2000" kern="0" dirty="0" smtClean="0">
                <a:solidFill>
                  <a:schemeClr val="tx1"/>
                </a:solidFill>
                <a:latin typeface="+mn-lt"/>
              </a:rPr>
              <a:t>-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小计、统计</a:t>
            </a:r>
            <a:r>
              <a:rPr lang="en-US" altLang="zh-CN" sz="2000" kern="0" dirty="0" smtClean="0">
                <a:solidFill>
                  <a:schemeClr val="tx1"/>
                </a:solidFill>
                <a:latin typeface="+mn-lt"/>
              </a:rPr>
              <a:t>-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平均、统计</a:t>
            </a:r>
            <a:r>
              <a:rPr lang="en-US" altLang="zh-CN" sz="2000" kern="0" dirty="0" smtClean="0">
                <a:solidFill>
                  <a:schemeClr val="tx1"/>
                </a:solidFill>
                <a:latin typeface="+mn-lt"/>
              </a:rPr>
              <a:t>-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最大、统计</a:t>
            </a:r>
            <a:r>
              <a:rPr lang="en-US" altLang="zh-CN" sz="2000" kern="0" dirty="0" smtClean="0">
                <a:solidFill>
                  <a:schemeClr val="tx1"/>
                </a:solidFill>
                <a:latin typeface="+mn-lt"/>
              </a:rPr>
              <a:t>-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最小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3143272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介绍纲要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151129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平台报表基础与概要</a:t>
              </a:r>
              <a:endPara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68313" y="2857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平台报表目前开发介绍</a:t>
              </a:r>
              <a:endParaRPr lang="en-US" altLang="zh-CN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68313" y="4214822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平台报表增强开发介绍</a:t>
              </a:r>
              <a:endParaRPr lang="zh-CN" altLang="en-US" sz="2000" b="1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平台报表目前开发介绍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已支持基于系统业务模型进行“复合链接查询定义”设定报表数据（以产品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汇总为例）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定义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产品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明细表中的父件输出属性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00100" y="2143116"/>
            <a:ext cx="7715304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平台报表目前开发介绍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已支持基于系统业务模型进行“复合链接查询定义”设定报表数据（以产品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汇总为例）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定义产品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明细表中的关系输出属性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928662" y="2071678"/>
            <a:ext cx="7643866" cy="435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平台报表目前开发介绍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已支持基于系统业务模型进行“复合链接查询定义”设定报表数据（以产品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汇总为例）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定义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产品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明细表中的子件输出属性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928662" y="2071678"/>
            <a:ext cx="7572428" cy="435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平台报表目前开发介绍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已支持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产品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简单汇总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输出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通过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“产品型号”对象触发“产品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汇总”报表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928662" y="1643050"/>
            <a:ext cx="7429552" cy="478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平台报表目前开发介绍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已支持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产品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简单汇总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输出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执行产品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汇总（汇总过程进度提示）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928662" y="1714488"/>
            <a:ext cx="7358114" cy="4714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平台报表目前开发介绍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已支持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产品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简单汇总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输出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en-US" altLang="zh-CN" sz="2400" kern="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VCIJTable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控件进行简单浏览与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EXCEL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输出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928662" y="1643050"/>
            <a:ext cx="7286676" cy="4786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/>
          <p:cNvPicPr/>
          <p:nvPr/>
        </p:nvPicPr>
        <p:blipFill>
          <a:blip r:embed="rId4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714480" y="2357430"/>
            <a:ext cx="5929354" cy="3286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/>
          <p:cNvPicPr/>
          <p:nvPr/>
        </p:nvPicPr>
        <p:blipFill>
          <a:blip r:embed="rId5"/>
          <a:stretch>
            <a:fillRect/>
          </a:stretch>
        </p:blipFill>
        <p:spPr>
          <a:xfrm>
            <a:off x="2214546" y="2285992"/>
            <a:ext cx="4857750" cy="340995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6"/>
          <a:stretch>
            <a:fillRect/>
          </a:stretch>
        </p:blipFill>
        <p:spPr>
          <a:xfrm>
            <a:off x="928662" y="1643050"/>
            <a:ext cx="7286676" cy="478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平台报表目前开发介绍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产品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汇总输出格式说明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结构示例如下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76613" y="1990725"/>
            <a:ext cx="239077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平台报表目前开发介绍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产品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汇总输出格式说明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EBOM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汇总输出格式如下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643049"/>
            <a:ext cx="6643734" cy="3980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643050"/>
            <a:ext cx="871537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平台报表目前开发介绍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针对目前开发，易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用性与实用性还需增强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暂还不支持企业复杂业务数据报表定义，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如：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表头表尾与表体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数据分开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定义（暂不能有效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定义表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头数据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不支持多表体数据来源的定义（多数据源交叉形成最终报表数据；如统计我所在小组设计人员负责的某产品图样汇总，即先定义出“我的小组设计人员</a:t>
            </a:r>
            <a:r>
              <a:rPr lang="en-US" altLang="zh-CN" sz="2000" kern="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RecordSet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，再定义出“产品的图样目录</a:t>
            </a:r>
            <a:r>
              <a:rPr lang="en-US" altLang="zh-CN" sz="2000" kern="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Recordset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，最后通过公共的“二维表处理器”完成两个“</a:t>
            </a:r>
            <a:r>
              <a:rPr lang="en-US" altLang="zh-CN" sz="2000" kern="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RecordSet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的合并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暂未开发通用的数据处理器（“产品结构处理器”与“二维表处理器”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暂不支持复杂数据源插件定义（如复杂的项目管理报表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暂不能有效支持报表数据丰富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UI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展现的定义（如定义基于“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VCI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卡片表格工具”显示企业特定格式的报表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平台报表目前开发介绍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针对目前开发，易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用性与实用性还需增强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模板的定义过程易用性不太好，不方便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没有统一易用的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向导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没有统一集中的定义界面（定义过程有些零散）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3357586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介绍纲要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500063" y="1511290"/>
            <a:ext cx="7127875" cy="560388"/>
            <a:chOff x="1170" y="2908"/>
            <a:chExt cx="3533" cy="353"/>
          </a:xfrm>
        </p:grpSpPr>
        <p:sp>
          <p:nvSpPr>
            <p:cNvPr id="4110" name="Rectangle 64"/>
            <p:cNvSpPr>
              <a:spLocks noChangeArrowheads="1"/>
            </p:cNvSpPr>
            <p:nvPr/>
          </p:nvSpPr>
          <p:spPr bwMode="gray">
            <a:xfrm>
              <a:off x="1170" y="2913"/>
              <a:ext cx="372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１</a:t>
              </a:r>
              <a:endParaRPr 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111" name="Rectangle 65"/>
            <p:cNvSpPr>
              <a:spLocks noChangeArrowheads="1"/>
            </p:cNvSpPr>
            <p:nvPr/>
          </p:nvSpPr>
          <p:spPr bwMode="gray">
            <a:xfrm>
              <a:off x="1666" y="2908"/>
              <a:ext cx="3037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平台报表基础与概要</a:t>
              </a:r>
              <a:endPara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468313" y="2857500"/>
            <a:ext cx="7116762" cy="571500"/>
            <a:chOff x="491" y="1159"/>
            <a:chExt cx="4599" cy="360"/>
          </a:xfrm>
        </p:grpSpPr>
        <p:sp>
          <p:nvSpPr>
            <p:cNvPr id="4108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２</a:t>
              </a:r>
              <a:endParaRPr 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109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平台报表目前开发介绍</a:t>
              </a:r>
              <a:endPara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468313" y="4214822"/>
            <a:ext cx="7116762" cy="571500"/>
            <a:chOff x="491" y="1159"/>
            <a:chExt cx="4599" cy="360"/>
          </a:xfrm>
        </p:grpSpPr>
        <p:sp>
          <p:nvSpPr>
            <p:cNvPr id="4116" name="Rectangle 67"/>
            <p:cNvSpPr>
              <a:spLocks noChangeArrowheads="1"/>
            </p:cNvSpPr>
            <p:nvPr/>
          </p:nvSpPr>
          <p:spPr bwMode="gray">
            <a:xfrm>
              <a:off x="491" y="1159"/>
              <a:ext cx="485" cy="348"/>
            </a:xfrm>
            <a:prstGeom prst="rect">
              <a:avLst/>
            </a:prstGeom>
            <a:solidFill>
              <a:srgbClr val="FF8913"/>
            </a:solidFill>
            <a:ln w="31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89989" tIns="46795" rIns="89989" bIns="46795" anchor="ctr"/>
            <a:lstStyle/>
            <a:p>
              <a:pPr algn="ctr"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3</a:t>
              </a:r>
              <a:endParaRPr 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117" name="Rectangle 68"/>
            <p:cNvSpPr>
              <a:spLocks noChangeArrowheads="1"/>
            </p:cNvSpPr>
            <p:nvPr/>
          </p:nvSpPr>
          <p:spPr bwMode="gray">
            <a:xfrm>
              <a:off x="1142" y="1170"/>
              <a:ext cx="3948" cy="349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8EA5D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9989" tIns="46795" rIns="89989" bIns="46795" anchor="ctr"/>
            <a:lstStyle/>
            <a:p>
              <a:pPr eaLnBrk="0" hangingPunct="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平台报表增强开发介绍</a:t>
              </a:r>
              <a:endParaRPr lang="zh-CN" altLang="en-US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3.1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、可视化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的报表设计器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14422"/>
            <a:ext cx="821537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可视化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的报表设计器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模板中“全局参数定义”、三种“数据源定义”（复合链接查询定义、简单数据源与复杂数据源）、“记录集定义”、“处理器定义”（产品结构公共处理器、二维表通用处理器与其它可处理器）、“报表数据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UI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界面输出定义”等统一基于一个可视化的界面完成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报表模板可视化设计的主窗口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285860"/>
            <a:ext cx="864396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报表模板可视化设计的主窗口</a:t>
            </a:r>
            <a:endParaRPr lang="en-US" altLang="zh-CN" sz="2400" b="1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工具条区域，目前预设如下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Action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新建分类（报表模板分类）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修改分类（报表模板分类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删除分类（报表模板分类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新建报表模板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修改报表模板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删除报表模板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导出模板（可将现有模板导出为“报表模板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XML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文件”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导入模板（通过导入“报表模板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XML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文件”快速修改新建报表模板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发布模板（模板发布后可正式使用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插件注册（“复杂数据源插件”注册与“逻辑处理器插件”注册）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报表模板可视化设计的主窗口</a:t>
            </a:r>
            <a:endParaRPr lang="en-US" altLang="zh-CN" sz="2400" b="1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模板节点类型选择区域，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目前存在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如下类型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开始定义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节点</a:t>
            </a:r>
            <a:endParaRPr lang="en-US" altLang="zh-CN" sz="2000" kern="0" dirty="0" smtClean="0">
              <a:solidFill>
                <a:schemeClr val="tx1"/>
              </a:solidFill>
              <a:latin typeface="+mn-lt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全局参数定义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节点</a:t>
            </a:r>
            <a:endParaRPr lang="en-US" altLang="zh-CN" sz="2000" kern="0" dirty="0" smtClean="0">
              <a:solidFill>
                <a:schemeClr val="tx1"/>
              </a:solidFill>
              <a:latin typeface="+mn-lt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复杂数据源插件定义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节点</a:t>
            </a:r>
            <a:endParaRPr lang="en-US" altLang="zh-CN" sz="2000" kern="0" dirty="0" smtClean="0">
              <a:solidFill>
                <a:schemeClr val="tx1"/>
              </a:solidFill>
              <a:latin typeface="+mn-lt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简单数据源插件定义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节点</a:t>
            </a:r>
            <a:endParaRPr lang="en-US" altLang="zh-CN" sz="2000" kern="0" dirty="0" smtClean="0">
              <a:solidFill>
                <a:schemeClr val="tx1"/>
              </a:solidFill>
              <a:latin typeface="+mn-lt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业务类型定义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节点</a:t>
            </a:r>
            <a:endParaRPr lang="en-US" altLang="zh-CN" sz="2000" kern="0" dirty="0" smtClean="0">
              <a:solidFill>
                <a:schemeClr val="tx1"/>
              </a:solidFill>
              <a:latin typeface="+mn-lt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关系类型定义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节点</a:t>
            </a:r>
            <a:endParaRPr lang="en-US" altLang="zh-CN" sz="2000" kern="0" dirty="0" smtClean="0">
              <a:solidFill>
                <a:schemeClr val="tx1"/>
              </a:solidFill>
              <a:latin typeface="+mn-lt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参照类型定义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节点</a:t>
            </a:r>
            <a:endParaRPr lang="en-US" altLang="zh-CN" sz="2000" kern="0" dirty="0" smtClean="0">
              <a:solidFill>
                <a:schemeClr val="tx1"/>
              </a:solidFill>
              <a:latin typeface="+mn-lt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二维表记录集定义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节点</a:t>
            </a:r>
            <a:endParaRPr lang="en-US" altLang="zh-CN" sz="2000" kern="0" dirty="0" smtClean="0">
              <a:solidFill>
                <a:schemeClr val="tx1"/>
              </a:solidFill>
              <a:latin typeface="+mn-lt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逻辑处理器定义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节点</a:t>
            </a:r>
            <a:endParaRPr lang="en-US" altLang="zh-CN" sz="2000" kern="0" dirty="0" smtClean="0">
              <a:solidFill>
                <a:schemeClr val="tx1"/>
              </a:solidFill>
              <a:latin typeface="+mn-lt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报表界面</a:t>
            </a:r>
            <a:r>
              <a:rPr lang="en-US" altLang="zh-CN" sz="2000" kern="0" dirty="0" smtClean="0">
                <a:solidFill>
                  <a:schemeClr val="tx1"/>
                </a:solidFill>
                <a:latin typeface="+mn-lt"/>
              </a:rPr>
              <a:t>UI</a:t>
            </a:r>
            <a:r>
              <a:rPr lang="zh-CN" altLang="en-US" sz="2000" kern="0" dirty="0" smtClean="0">
                <a:solidFill>
                  <a:schemeClr val="tx1"/>
                </a:solidFill>
                <a:latin typeface="+mn-lt"/>
              </a:rPr>
              <a:t>显示定义节点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3.2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、报表模板支持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多数据源定义</a:t>
            </a:r>
            <a:endParaRPr lang="en-US" altLang="zh-CN" sz="2400" b="1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每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种数据源都能定义其对应的输出二维表记录集（</a:t>
            </a:r>
            <a:r>
              <a:rPr lang="en-US" altLang="zh-CN" sz="2400" kern="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RecordSet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“复杂关系查询定义”与“简单数据源定义”都能基于实施人员单独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完成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“复杂数据源插件”是解决企业项目上比较特殊的报表，需要开发人员通过开发程序插件来完成定义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929066"/>
            <a:ext cx="85248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3.3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、报表支持复杂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数据逻辑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处理机制</a:t>
            </a:r>
            <a:endParaRPr lang="en-US" altLang="zh-CN" sz="2400" b="1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714488"/>
            <a:ext cx="848677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报表支持复杂数据逻辑处理机制</a:t>
            </a:r>
            <a:endParaRPr lang="en-US" altLang="zh-CN" sz="2400" b="1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产品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BOM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结构（包括工艺结构）相关报表（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PLM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系统比较典型的一类报表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通常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需要处理类似“产品总数量、部件装配层级、树结构深度优先平铺数据、亲兄弟特殊分组与排序等”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BOM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典型处理需求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该类报表通过抽象沉淀“产品结构报表处理器”来实现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非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BOM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结构（即非递归关系）相关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简单数据源（直接基于数据的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SQL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查询）通常也属于这类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通常需要利用“公共二维表处理器”进行特殊处理（表表合并、多分组、多排序、筛选过滤、分组统计与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TOPN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等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第三种报表是存在十分特殊业务逻辑的报表，这类报表数据不能通过常规（复合链接查询）定义抽取数据，只能进行特定的程序开发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3.4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多格式与外观的报表展现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第一种就是富界面展现，这种展现主要是能直接且直观的替换企业纸质报表，只是转换为电子数据数据（格式参照纸质） 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VCI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卡片表格工具展现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</a:t>
            </a:r>
            <a:endParaRPr lang="en-US" altLang="zh-CN" sz="2000" kern="0" dirty="0" smtClean="0">
              <a:solidFill>
                <a:schemeClr val="tx1"/>
              </a:solidFill>
              <a:latin typeface="+mn-lt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Excel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格式展现报表，并能导出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EXCEL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（比较方便交流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展现报表（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WEB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应用会直接基于网页浏览报表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PDF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展现报表，并能导出（比较方便交流）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14422"/>
            <a:ext cx="850582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多格式与外观的报表展现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第二种就是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简单的数据展现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en-US" altLang="zh-CN" sz="2000" kern="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VCIJTablePanel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控件显示报表数据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将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报表数据导出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XML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文件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导出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XML---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方便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报表数据持久保存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导出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XML---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方便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异构系统间的数据交互，基于</a:t>
            </a:r>
            <a:r>
              <a:rPr lang="en-US" altLang="zh-CN" sz="2000" kern="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WebService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提供系统（报表）数据共享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14422"/>
            <a:ext cx="850582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多格式与外观的报表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展现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第三种就是基于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的可视化分析报表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线条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样式图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143116"/>
            <a:ext cx="778674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多格式与外观的报表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展现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第三种就是基于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的可视化分析报表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区域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样式图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214554"/>
            <a:ext cx="721523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多格式与外观的报表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展现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第三种就是基于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的可视化分析报表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柱状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样式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图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071678"/>
            <a:ext cx="750099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多格式与外观的报表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展现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第三种就是基于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的可视化分析报表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饼状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样式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图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214554"/>
            <a:ext cx="650085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多格式与外观的报表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展现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第三种就是基于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的可视化分析报表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框格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样式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图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3116"/>
            <a:ext cx="728667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多格式与外观的报表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展现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第三种就是基于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的可视化分析报表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  <a:p>
            <a:pPr marL="1200150" lvl="2" indent="-285750" eaLnBrk="0" hangingPunct="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en-US" altLang="zh-CN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3D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（饼图）样式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图</a:t>
            </a:r>
            <a:endParaRPr lang="en-US" altLang="zh-CN" sz="20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143116"/>
            <a:ext cx="621510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3.5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、企业报表实例补充说明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785926"/>
            <a:ext cx="614366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3.5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企业报表实例补充说明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14422"/>
            <a:ext cx="814393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3.5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企业报表实例补充说明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285860"/>
            <a:ext cx="521497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3.5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企业报表实例补充说明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571612"/>
            <a:ext cx="678661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3.5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企业报表实例补充说明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00174"/>
            <a:ext cx="757242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3.5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企业报表实例补充说明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428736"/>
            <a:ext cx="707236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、报表开发接口说明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643050"/>
            <a:ext cx="678661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、报表开发接口说明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571612"/>
            <a:ext cx="607223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、报表开发接口说明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714488"/>
            <a:ext cx="392909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714488"/>
            <a:ext cx="378618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、复杂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数据源开发接口说明与示例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复杂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数据源接口说明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</p:txBody>
      </p:sp>
      <p:pic>
        <p:nvPicPr>
          <p:cNvPr id="4" name="图片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714488"/>
            <a:ext cx="785818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、复杂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数据源开发接口说明与示例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复杂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数据源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接口实现说明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</p:txBody>
      </p:sp>
      <p:pic>
        <p:nvPicPr>
          <p:cNvPr id="4" name="图片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785926"/>
            <a:ext cx="742955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、复杂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数据源开发接口说明与示例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复杂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数据源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接口注册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与  输出记录集定义</a:t>
            </a:r>
            <a:endParaRPr lang="en-US" altLang="zh-CN" sz="2400" kern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785926"/>
            <a:ext cx="792961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3.6.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、数据处理器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开发接口说明与示例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数据处理器公共接口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</p:txBody>
      </p:sp>
      <p:pic>
        <p:nvPicPr>
          <p:cNvPr id="4" name="图片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928802"/>
            <a:ext cx="785818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3.6.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、数据处理器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开发接口说明与示例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接口实现示例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产品结构公共处理器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</p:txBody>
      </p:sp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714488"/>
            <a:ext cx="742955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3.6.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、数据处理器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开发接口说明与示例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接口实现示例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产品结构公共处理器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</p:txBody>
      </p:sp>
      <p:pic>
        <p:nvPicPr>
          <p:cNvPr id="6" name="图片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14488"/>
            <a:ext cx="785818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3.6.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、数据处理器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开发接口说明与示例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接口实现示例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二维表公共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处理器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</p:txBody>
      </p:sp>
      <p:pic>
        <p:nvPicPr>
          <p:cNvPr id="4" name="图片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714488"/>
            <a:ext cx="764386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3.6.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、数据处理器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开发接口说明与示例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接口实现示例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二维表公共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处理器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</p:txBody>
      </p:sp>
      <p:pic>
        <p:nvPicPr>
          <p:cNvPr id="4" name="图片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714488"/>
            <a:ext cx="735811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6072230" cy="487362"/>
          </a:xfrm>
        </p:spPr>
        <p:txBody>
          <a:bodyPr/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平台报表增强开发介绍</a:t>
            </a:r>
            <a:endParaRPr lang="zh-CN" altLang="en-US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8597" y="728662"/>
            <a:ext cx="8258204" cy="562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3.6.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、数据处理器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开发接口说明与示例</a:t>
            </a:r>
            <a:endParaRPr kumimoji="0" lang="zh-CN" alt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接口实现示例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其它可开处理器</a:t>
            </a:r>
            <a:r>
              <a:rPr lang="en-US" altLang="zh-CN" sz="2400" kern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</a:p>
        </p:txBody>
      </p:sp>
      <p:pic>
        <p:nvPicPr>
          <p:cNvPr id="4" name="图片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643050"/>
            <a:ext cx="764386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b19a8c8cfad858eaa3a3d15f7bc532914caf886"/>
</p:tagLst>
</file>

<file path=ppt/theme/theme1.xml><?xml version="1.0" encoding="utf-8"?>
<a:theme xmlns:a="http://schemas.openxmlformats.org/drawingml/2006/main" name="讲义模板">
  <a:themeElements>
    <a:clrScheme name="讲义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讲义模板">
      <a:majorFont>
        <a:latin typeface="Arial"/>
        <a:ea typeface="黑体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讲义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讲义模板">
  <a:themeElements>
    <a:clrScheme name="1_讲义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讲义模板">
      <a:majorFont>
        <a:latin typeface="Arial"/>
        <a:ea typeface="黑体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CC"/>
        </a:solidFill>
        <a:ln w="12700" algn="ctr">
          <a:solidFill>
            <a:schemeClr val="tx1"/>
          </a:solidFill>
          <a:miter lim="800000"/>
          <a:headEnd/>
          <a:tailEnd/>
        </a:ln>
        <a:effectLst>
          <a:outerShdw dist="35921" dir="2700000" algn="ctr" rotWithShape="0">
            <a:schemeClr val="bg2"/>
          </a:outerShdw>
        </a:effectLst>
      </a:spPr>
      <a:bodyPr anchor="ctr"/>
      <a:lstStyle>
        <a:defPPr marL="342900" indent="-342900">
          <a:spcBef>
            <a:spcPct val="50000"/>
          </a:spcBef>
          <a:buClr>
            <a:schemeClr val="accent2"/>
          </a:buClr>
          <a:buFont typeface="Wingdings" pitchFamily="2" charset="2"/>
          <a:buNone/>
          <a:defRPr sz="1600" b="1" i="1" dirty="0">
            <a:solidFill>
              <a:schemeClr val="tx1"/>
            </a:solidFill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1_讲义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讲义模板</Template>
  <TotalTime>9286</TotalTime>
  <Words>1677</Words>
  <Application>Microsoft Office PowerPoint</Application>
  <PresentationFormat>全屏显示(4:3)</PresentationFormat>
  <Paragraphs>282</Paragraphs>
  <Slides>54</Slides>
  <Notes>41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54</vt:i4>
      </vt:variant>
    </vt:vector>
  </HeadingPairs>
  <TitlesOfParts>
    <vt:vector size="56" baseType="lpstr">
      <vt:lpstr>讲义模板</vt:lpstr>
      <vt:lpstr>1_讲义模板</vt:lpstr>
      <vt:lpstr>VCI-Platform培训</vt:lpstr>
      <vt:lpstr>介绍纲要</vt:lpstr>
      <vt:lpstr>平台报表开发机制</vt:lpstr>
      <vt:lpstr>平台报表开发机制</vt:lpstr>
      <vt:lpstr>平台报表特点</vt:lpstr>
      <vt:lpstr>平台报表特点</vt:lpstr>
      <vt:lpstr>平台报表特点</vt:lpstr>
      <vt:lpstr>平台报表特点</vt:lpstr>
      <vt:lpstr>介绍纲要</vt:lpstr>
      <vt:lpstr>平台报表目前开发介绍</vt:lpstr>
      <vt:lpstr>平台报表目前开发介绍</vt:lpstr>
      <vt:lpstr>平台报表目前开发介绍</vt:lpstr>
      <vt:lpstr>平台报表目前开发介绍</vt:lpstr>
      <vt:lpstr>平台报表目前开发介绍</vt:lpstr>
      <vt:lpstr>平台报表目前开发介绍</vt:lpstr>
      <vt:lpstr>平台报表目前开发介绍</vt:lpstr>
      <vt:lpstr>平台报表目前开发介绍</vt:lpstr>
      <vt:lpstr>平台报表目前开发介绍</vt:lpstr>
      <vt:lpstr>平台报表目前开发介绍</vt:lpstr>
      <vt:lpstr>介绍纲要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  <vt:lpstr>平台报表增强开发介绍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企业信息化解决解决方案</dc:title>
  <dc:creator>allen</dc:creator>
  <cp:lastModifiedBy>IBM</cp:lastModifiedBy>
  <cp:revision>380</cp:revision>
  <cp:lastPrinted>1601-01-01T00:00:00Z</cp:lastPrinted>
  <dcterms:created xsi:type="dcterms:W3CDTF">2009-05-27T06:27:13Z</dcterms:created>
  <dcterms:modified xsi:type="dcterms:W3CDTF">2014-06-17T04:00:42Z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