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</p:sldMasterIdLst>
  <p:notesMasterIdLst>
    <p:notesMasterId r:id="rId26"/>
  </p:notesMasterIdLst>
  <p:handoutMasterIdLst>
    <p:handoutMasterId r:id="rId27"/>
  </p:handoutMasterIdLst>
  <p:sldIdLst>
    <p:sldId id="256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69DDD2"/>
    <a:srgbClr val="FFFFCC"/>
    <a:srgbClr val="FF9933"/>
    <a:srgbClr val="FFFF00"/>
    <a:srgbClr val="FF0000"/>
    <a:srgbClr val="000066"/>
    <a:srgbClr val="33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94397" autoAdjust="0"/>
  </p:normalViewPr>
  <p:slideViewPr>
    <p:cSldViewPr>
      <p:cViewPr>
        <p:scale>
          <a:sx n="100" d="100"/>
          <a:sy n="100" d="100"/>
        </p:scale>
        <p:origin x="-98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66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CE9253-C364-4C19-9544-E4086E977E4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236840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7873A86-2E60-4CFC-A26B-54BD8BC113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14510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8833" y="685689"/>
            <a:ext cx="5043610" cy="3428443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zh-CN" altLang="en-US" smtClean="0"/>
              <a:t>各应用系统的分工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ECF39-3447-4DE3-84B3-035F8B8C77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822192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AC56D-339E-42D4-9D64-A0EBFAE109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8712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FE5FA-1671-4C4B-81A4-FFF63DFCA9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272764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5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86288" y="2708275"/>
            <a:ext cx="4038600" cy="64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24C85-E5DB-462E-B4FD-D90B136C04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24303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F1CCA-FCCF-4BDC-A6A2-8A647FA7A8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71978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AA3A0-5C50-4A59-9E9F-BA131E749A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94274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B94FA-765E-4576-AE80-EA3E41CB8F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52285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D60E9-0AFF-4250-BDC4-FAE4488160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76261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DFE7F-C0FD-43C7-BDA5-493AAB4410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74337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8358A-482D-4D7A-8DFA-FDFB8F7A67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13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67488" y="152400"/>
            <a:ext cx="2057400" cy="32051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5288" y="152400"/>
            <a:ext cx="6019800" cy="32051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BB72-5E00-4A8A-8977-76A10C6508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587326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2EDE4-0EAF-4099-A127-46AD0CDD2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1555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52400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5592-90C2-462C-B309-0AEEAFD822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61468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3AB96-6C54-4BCB-8958-34F34919C1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289814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D4197-21E6-4E77-8856-7AAFF01673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007223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517F2-3BD3-4F1F-92B7-ABC76287AB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928726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F1FFA-3A6A-4F09-88E7-0DCE9DECA1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819356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3455C-9A0F-4600-B269-D34B53FC89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329373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F2E26-99C4-4618-96B0-E447ADDABB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75009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AC772-0904-4AE3-827F-ED1A8C4870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65962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0C73F-1BE1-4CB3-A9D9-558EAC9F29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667701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0800" y="188913"/>
            <a:ext cx="2057400" cy="37734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8600" y="188913"/>
            <a:ext cx="6019800" cy="37734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8DF09-DA68-406B-BE0D-39F366B1CB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8627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228600" y="914400"/>
            <a:ext cx="8229600" cy="3048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8EFFE-5046-4C71-8E32-9D095A951D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524785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57EAF-FEE0-4EFD-83DA-0D0427D86A0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778791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92879-16C4-438F-BE4F-B658ED5664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042668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06A052-EC02-4065-8D2B-085541F788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430375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419600" y="914400"/>
            <a:ext cx="4038600" cy="3048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D6726E-3456-4948-81A8-FD3CF95968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065668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4572000" cy="4873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228600" y="914400"/>
            <a:ext cx="4038600" cy="3048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419600" y="9144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419600" y="2514600"/>
            <a:ext cx="4038600" cy="144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AE1024-2747-4EA0-A5AE-0BFF8F76A5A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05950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95738" y="152400"/>
            <a:ext cx="45720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企业信息化整体解决方案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708275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dirty="0" smtClean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D0F940E-925B-4CB5-BF15-74F071607E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5148263" y="3573463"/>
            <a:ext cx="34051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179388" y="4076700"/>
            <a:ext cx="8229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zh-CN" altLang="zh-CN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52400"/>
            <a:ext cx="1981200" cy="4335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 cstate="print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22238"/>
            <a:ext cx="4572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企业信息化整体解决方案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14400"/>
            <a:ext cx="8229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4ADD01B-3F9D-4380-B86B-B877A720BD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8" name="图片 7" descr="vcilogo3.gif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8153400" y="200069"/>
            <a:ext cx="761999" cy="409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  <p:sldLayoutId id="2147483664" r:id="rId13"/>
    <p:sldLayoutId id="2147483663" r:id="rId14"/>
    <p:sldLayoutId id="2147483677" r:id="rId15"/>
    <p:sldLayoutId id="2147483678" r:id="rId16"/>
    <p:sldLayoutId id="2147483679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2771775" y="188913"/>
            <a:ext cx="5926138" cy="460375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企业信息化解决方案</a:t>
            </a:r>
          </a:p>
        </p:txBody>
      </p:sp>
      <p:sp>
        <p:nvSpPr>
          <p:cNvPr id="3075" name="Text Box 14"/>
          <p:cNvSpPr txBox="1">
            <a:spLocks noChangeArrowheads="1"/>
          </p:cNvSpPr>
          <p:nvPr/>
        </p:nvSpPr>
        <p:spPr bwMode="auto">
          <a:xfrm>
            <a:off x="514350" y="1557338"/>
            <a:ext cx="8305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2000">
              <a:solidFill>
                <a:schemeClr val="tx1"/>
              </a:solidFill>
            </a:endParaRPr>
          </a:p>
        </p:txBody>
      </p:sp>
      <p:sp>
        <p:nvSpPr>
          <p:cNvPr id="3076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500063" y="2286000"/>
            <a:ext cx="8229600" cy="1357313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人员组织管理培训文档</a:t>
            </a:r>
            <a:endParaRPr lang="zh-CN" altLang="en-US" sz="3600" dirty="0" smtClean="0"/>
          </a:p>
          <a:p>
            <a:pPr eaLnBrk="1" hangingPunct="1"/>
            <a:endParaRPr lang="zh-CN" altLang="en-US" sz="2000" dirty="0" smtClean="0">
              <a:solidFill>
                <a:srgbClr val="FFFF00"/>
              </a:solidFill>
            </a:endParaRPr>
          </a:p>
          <a:p>
            <a:pPr eaLnBrk="1" hangingPunct="1"/>
            <a:endParaRPr lang="en-US" altLang="zh-CN" sz="2000" dirty="0" smtClean="0">
              <a:solidFill>
                <a:srgbClr val="FFFF00"/>
              </a:solidFill>
            </a:endParaRPr>
          </a:p>
        </p:txBody>
      </p:sp>
      <p:sp>
        <p:nvSpPr>
          <p:cNvPr id="3077" name="Text Box 17"/>
          <p:cNvSpPr txBox="1">
            <a:spLocks noChangeArrowheads="1"/>
          </p:cNvSpPr>
          <p:nvPr/>
        </p:nvSpPr>
        <p:spPr bwMode="auto">
          <a:xfrm>
            <a:off x="4787900" y="4724400"/>
            <a:ext cx="4176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2000">
              <a:solidFill>
                <a:srgbClr val="FFFF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000">
                <a:solidFill>
                  <a:srgbClr val="FFFF00"/>
                </a:solidFill>
              </a:rPr>
              <a:t>北京宏博远达科技有限公司</a:t>
            </a:r>
            <a:endParaRPr lang="en-US" altLang="zh-CN" sz="20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Rectangle 170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3944938" cy="433387"/>
          </a:xfrm>
          <a:noFill/>
        </p:spPr>
        <p:txBody>
          <a:bodyPr/>
          <a:lstStyle/>
          <a:p>
            <a:r>
              <a:rPr lang="zh-CN" altLang="en-US" sz="2000" dirty="0" smtClean="0">
                <a:solidFill>
                  <a:schemeClr val="accent1">
                    <a:lumMod val="50000"/>
                  </a:schemeClr>
                </a:solidFill>
                <a:latin typeface="黑体" pitchFamily="49" charset="-122"/>
              </a:rPr>
              <a:t>三员分立</a:t>
            </a:r>
            <a:endParaRPr lang="en-US" altLang="zh-CN" sz="2000" dirty="0" smtClean="0">
              <a:solidFill>
                <a:schemeClr val="accent1">
                  <a:lumMod val="50000"/>
                </a:schemeClr>
              </a:solidFill>
              <a:latin typeface="黑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7" y="836713"/>
            <a:ext cx="1442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三员的创建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9"/>
            <a:ext cx="7632848" cy="302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6"/>
          <p:cNvSpPr/>
          <p:nvPr/>
        </p:nvSpPr>
        <p:spPr>
          <a:xfrm>
            <a:off x="683568" y="4797152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 smtClean="0">
                <a:solidFill>
                  <a:schemeClr val="tx1"/>
                </a:solidFill>
              </a:rPr>
              <a:t>说明：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三员的创建为软件供应商根据企业的实际情况为企业创建；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图中虚线部分为可选择的功能，如果密码策略全企业使用一个时，则不需要为用户设定密码策略，如果每一个用户一个密码策略时，则单独设定；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图中多分支代表没有先后顺序；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图中多合并节点代表前面的操作必须全部完成，才可以执行下一步操作。</a:t>
            </a:r>
            <a:endParaRPr lang="zh-CN" altLang="zh-CN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90872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系统管理员管理流程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140364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三员分立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7"/>
            <a:ext cx="81369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39552" y="4005065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 smtClean="0">
                <a:solidFill>
                  <a:schemeClr val="tx1"/>
                </a:solidFill>
              </a:rPr>
              <a:t>说明：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系统管理员主要职责是创建系统用户，具体创建见上图；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系统管理员可以创建、修改、删除普通用户，但只能更改自身信息，不能删除自己；如果其他两员（安全管理员、审计管理员）被解除角色后，系统管理员可以对其进行停用或删除操作。</a:t>
            </a:r>
            <a:endParaRPr lang="zh-CN" altLang="zh-CN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90872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安全管理员管理流程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48883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755576" y="3356992"/>
            <a:ext cx="7488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 smtClean="0">
                <a:solidFill>
                  <a:schemeClr val="tx1"/>
                </a:solidFill>
              </a:rPr>
              <a:t>说明：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安全管理员可以创建角色，为用户指定角色，并为角色授权；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安全管理员不可以更改和删除三员角色；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安全管理员不更改三员角色具有的操作权限；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安全管理员可以解除除自己外，所有用户的角色。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如果需要解除当前安全管理员的角色，需要新的安全管理员登陆进行解除；</a:t>
            </a:r>
          </a:p>
          <a:p>
            <a:pPr marL="514350" lvl="0" indent="-514350">
              <a:buFont typeface="+mj-lt"/>
              <a:buAutoNum type="romanUcPeriod"/>
            </a:pPr>
            <a:r>
              <a:rPr lang="zh-CN" altLang="zh-CN" sz="1600" dirty="0" smtClean="0">
                <a:solidFill>
                  <a:schemeClr val="tx1"/>
                </a:solidFill>
              </a:rPr>
              <a:t>安全管理员还具有审核普通用户操作日志的权限；</a:t>
            </a:r>
            <a:endParaRPr lang="zh-CN" altLang="zh-CN" sz="1600" dirty="0">
              <a:solidFill>
                <a:schemeClr val="tx1"/>
              </a:solidFill>
            </a:endParaRPr>
          </a:p>
        </p:txBody>
      </p:sp>
      <p:sp>
        <p:nvSpPr>
          <p:cNvPr id="5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三员分立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08721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审计管理员管理流程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87624" y="2060849"/>
            <a:ext cx="5598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 smtClean="0">
                <a:solidFill>
                  <a:schemeClr val="tx1"/>
                </a:solidFill>
              </a:rPr>
              <a:t>审计管理员具有如下职责：</a:t>
            </a:r>
          </a:p>
          <a:p>
            <a:pPr lvl="0">
              <a:buFont typeface="Wingdings" pitchFamily="2" charset="2"/>
              <a:buChar char="u"/>
            </a:pPr>
            <a:r>
              <a:rPr lang="zh-CN" altLang="zh-CN" sz="1600" dirty="0" smtClean="0">
                <a:solidFill>
                  <a:schemeClr val="tx1"/>
                </a:solidFill>
              </a:rPr>
              <a:t>具有设置审计日志删除功能的职责</a:t>
            </a:r>
          </a:p>
          <a:p>
            <a:pPr lvl="0">
              <a:buFont typeface="Wingdings" pitchFamily="2" charset="2"/>
              <a:buChar char="u"/>
            </a:pPr>
            <a:r>
              <a:rPr lang="zh-CN" altLang="zh-CN" sz="1600" dirty="0" smtClean="0">
                <a:solidFill>
                  <a:schemeClr val="tx1"/>
                </a:solidFill>
              </a:rPr>
              <a:t>具有查看安全管理员、系统管理员操作行为日志的职责。</a:t>
            </a:r>
            <a:endParaRPr lang="zh-CN" altLang="zh-CN" sz="1600" dirty="0">
              <a:solidFill>
                <a:schemeClr val="tx1"/>
              </a:solidFill>
            </a:endParaRPr>
          </a:p>
        </p:txBody>
      </p:sp>
      <p:sp>
        <p:nvSpPr>
          <p:cNvPr id="5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三员分立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83671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密码组合方式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1196752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dirty="0" smtClean="0">
                <a:solidFill>
                  <a:schemeClr val="tx1"/>
                </a:solidFill>
              </a:rPr>
              <a:t>通过本模块设置用户密码的组合方式种类，如大写字母、小写字母、数字、特殊字符等种类。</a:t>
            </a:r>
            <a:r>
              <a:rPr lang="zh-CN" altLang="en-US" sz="1400" dirty="0" smtClean="0">
                <a:solidFill>
                  <a:schemeClr val="tx1"/>
                </a:solidFill>
              </a:rPr>
              <a:t>管理界面如下：</a:t>
            </a:r>
            <a:endParaRPr lang="zh-CN" altLang="zh-CN" sz="1400" dirty="0">
              <a:solidFill>
                <a:schemeClr val="tx1"/>
              </a:solidFill>
            </a:endParaRPr>
          </a:p>
        </p:txBody>
      </p:sp>
      <p:pic>
        <p:nvPicPr>
          <p:cNvPr id="289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16832"/>
            <a:ext cx="57606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9796" name="Rectangle 4"/>
          <p:cNvSpPr>
            <a:spLocks noChangeArrowheads="1"/>
          </p:cNvSpPr>
          <p:nvPr/>
        </p:nvSpPr>
        <p:spPr bwMode="auto">
          <a:xfrm>
            <a:off x="539552" y="5157193"/>
            <a:ext cx="64087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5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约束如下：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名称不能重复，不能为空；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只要具有本模块操作权限的用户，可以对所有的密码组合方式进行具有相应设定的操作。</a:t>
            </a: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3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密码组合方式取值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1196753"/>
            <a:ext cx="61926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dirty="0" smtClean="0">
                <a:solidFill>
                  <a:schemeClr val="tx1"/>
                </a:solidFill>
              </a:rPr>
              <a:t>通过本模块设置用户密码每一种组合方式可以使用的字符集。</a:t>
            </a:r>
            <a:r>
              <a:rPr lang="zh-CN" altLang="en-US" sz="1400" dirty="0" smtClean="0">
                <a:solidFill>
                  <a:schemeClr val="tx1"/>
                </a:solidFill>
              </a:rPr>
              <a:t>管理界面如下</a:t>
            </a:r>
            <a:endParaRPr lang="zh-CN" altLang="zh-CN" sz="1400" dirty="0">
              <a:solidFill>
                <a:schemeClr val="tx1"/>
              </a:solidFill>
            </a:endParaRPr>
          </a:p>
        </p:txBody>
      </p:sp>
      <p:pic>
        <p:nvPicPr>
          <p:cNvPr id="290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1"/>
            <a:ext cx="6624736" cy="36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0819" name="Rectangle 3"/>
          <p:cNvSpPr>
            <a:spLocks noChangeArrowheads="1"/>
          </p:cNvSpPr>
          <p:nvPr/>
        </p:nvSpPr>
        <p:spPr bwMode="auto">
          <a:xfrm>
            <a:off x="611560" y="5440333"/>
            <a:ext cx="65527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5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约束如下：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基于每一种组合方式，设置其取值；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取值不能重复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具有本模块设定的操作权限的用户，可以对所有的密码组合方式取值进行相应设定的操作。</a:t>
            </a: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密码策略管理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528" y="1196752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dirty="0" smtClean="0">
                <a:solidFill>
                  <a:schemeClr val="tx1"/>
                </a:solidFill>
              </a:rPr>
              <a:t>通过本模块设置用户的密码策略，密码策略可以全企业使用一个，也可以为每个用户设置其指定的密码策略。</a:t>
            </a:r>
            <a:r>
              <a:rPr lang="zh-CN" altLang="en-US" sz="1400" dirty="0" smtClean="0">
                <a:solidFill>
                  <a:schemeClr val="tx1"/>
                </a:solidFill>
              </a:rPr>
              <a:t>管理界面如下：</a:t>
            </a:r>
            <a:endParaRPr lang="zh-CN" altLang="zh-CN" sz="1400" dirty="0">
              <a:solidFill>
                <a:schemeClr val="tx1"/>
              </a:solidFill>
            </a:endParaRPr>
          </a:p>
        </p:txBody>
      </p:sp>
      <p:pic>
        <p:nvPicPr>
          <p:cNvPr id="291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705678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313345" name="Rectangle 1"/>
          <p:cNvSpPr>
            <a:spLocks noChangeArrowheads="1"/>
          </p:cNvSpPr>
          <p:nvPr/>
        </p:nvSpPr>
        <p:spPr bwMode="auto">
          <a:xfrm>
            <a:off x="467544" y="1124745"/>
            <a:ext cx="741682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5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约束如下：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密码策略可以有多个，也可以有一个，第一个必须为默认密码策略；如果有多个时，可以更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改默认密码策略；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策略名称不能重复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密码策略可以不创建，即无密码策略；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如果存在密码策略，如果用户不设置密码策略，则按默认密码策略进行验证；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具有本模块操作权限的用户，可以对所有的密码策略进行具有相应权限的操作。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部门管理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1196752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dirty="0" smtClean="0">
                <a:solidFill>
                  <a:schemeClr val="tx1"/>
                </a:solidFill>
              </a:rPr>
              <a:t>通过本模块创建并管理系统中使用的部门信息，并可以通过本模块设置指定部门的成员，以及统计指定部门中已经存在的成员。</a:t>
            </a:r>
            <a:r>
              <a:rPr lang="zh-CN" altLang="en-US" sz="1400" dirty="0" smtClean="0">
                <a:solidFill>
                  <a:schemeClr val="tx1"/>
                </a:solidFill>
              </a:rPr>
              <a:t>管理界面如下：</a:t>
            </a:r>
            <a:endParaRPr lang="zh-CN" altLang="zh-CN" sz="1400" dirty="0">
              <a:solidFill>
                <a:schemeClr val="tx1"/>
              </a:solidFill>
            </a:endParaRPr>
          </a:p>
        </p:txBody>
      </p:sp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04867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99592" y="5445225"/>
            <a:ext cx="61926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5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约束如下：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部门按树形结构组织；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部门名称在同一父节点下不能重复；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部门编号不能重复；</a:t>
            </a:r>
            <a:endParaRPr kumimoji="0" 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具有本模块操作权限的用户，可以对所有的部门进行相应权限的操作。</a:t>
            </a: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分配成员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pic>
        <p:nvPicPr>
          <p:cNvPr id="315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800"/>
            <a:ext cx="5688632" cy="430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3569" y="1268761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为部门分配成员。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统计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3"/>
            <a:ext cx="345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计算部门与子部门下的成员，并展示。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16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6048672" cy="4320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角色管理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1268760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dirty="0" smtClean="0">
                <a:solidFill>
                  <a:schemeClr val="tx1"/>
                </a:solidFill>
              </a:rPr>
              <a:t>通过本模块创建并管理系统中使用的角色信息，并可以通过本模块设置指定角色的成员，以及统计指定角色中已经存在的成员。</a:t>
            </a:r>
            <a:r>
              <a:rPr lang="zh-CN" altLang="en-US" sz="1400" dirty="0" smtClean="0">
                <a:solidFill>
                  <a:schemeClr val="tx1"/>
                </a:solidFill>
              </a:rPr>
              <a:t>管理界面如下：</a:t>
            </a:r>
            <a:endParaRPr lang="zh-CN" altLang="zh-CN" sz="1400" dirty="0">
              <a:solidFill>
                <a:schemeClr val="tx1"/>
              </a:solidFill>
            </a:endParaRPr>
          </a:p>
        </p:txBody>
      </p:sp>
      <p:pic>
        <p:nvPicPr>
          <p:cNvPr id="3174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264696" cy="424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318465" name="Rectangle 1"/>
          <p:cNvSpPr>
            <a:spLocks noChangeArrowheads="1"/>
          </p:cNvSpPr>
          <p:nvPr/>
        </p:nvSpPr>
        <p:spPr bwMode="auto">
          <a:xfrm>
            <a:off x="179512" y="1192978"/>
            <a:ext cx="87484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5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约束如下：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角色名称不能重复； 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具有本模块操作权限的用户，可以查看到所有的用户角色（包含三员的角色），三员以及普通用户不能对三员的角色进行更改和删除；可以对非三员的角色进行相应权限的操作。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分配成员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5" y="1268761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为角色分配成员。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19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705678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统计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6" y="1268761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统计该角色下的人员信息，并展示。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20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1"/>
            <a:ext cx="684076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1600" dirty="0" smtClean="0">
                <a:solidFill>
                  <a:srgbClr val="0070C0"/>
                </a:solidFill>
              </a:rPr>
              <a:t>成员管理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三员分立与人员组织管理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1196752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dirty="0" smtClean="0">
                <a:solidFill>
                  <a:schemeClr val="tx1"/>
                </a:solidFill>
              </a:rPr>
              <a:t>通过本模块创建并管理系统中使用的成员信息，并可以通过本模块设置指定用户的角色、部门、密码策略，并可以停用、启用用户，还可以为已经锁定的用户执行解锁操作。</a:t>
            </a:r>
            <a:r>
              <a:rPr lang="zh-CN" altLang="en-US" sz="1400" dirty="0" smtClean="0">
                <a:solidFill>
                  <a:schemeClr val="tx1"/>
                </a:solidFill>
              </a:rPr>
              <a:t>管理界面如下：</a:t>
            </a:r>
            <a:endParaRPr lang="zh-CN" altLang="zh-CN" sz="1400" dirty="0">
              <a:solidFill>
                <a:schemeClr val="tx1"/>
              </a:solidFill>
            </a:endParaRPr>
          </a:p>
        </p:txBody>
      </p:sp>
      <p:pic>
        <p:nvPicPr>
          <p:cNvPr id="3215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74035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1" name="Rectangle 1"/>
          <p:cNvSpPr>
            <a:spLocks noChangeArrowheads="1"/>
          </p:cNvSpPr>
          <p:nvPr/>
        </p:nvSpPr>
        <p:spPr bwMode="auto">
          <a:xfrm>
            <a:off x="323528" y="1196752"/>
            <a:ext cx="802838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52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约束如下：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成员的用户名不能重复；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初创密码不按密码策略校验，但第一次登陆用户必须按密码策略进行密码更改；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Times New Roman" pitchFamily="18" charset="0"/>
              </a:rPr>
              <a:t>具有本模块操作权限的用户，可以查看到所有的用户（包含三员用户），如具有相应操作的权限，除不能为自己分配角色、停用自己外，可以执行所有具有权限的操作。</a:t>
            </a:r>
            <a:endParaRPr kumimoji="0" 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分配角色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196753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为选中的成员分配角色。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23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3"/>
            <a:ext cx="756084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分配部门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196753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为选中的成员分配部门。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24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1"/>
            <a:ext cx="727280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设置密码策略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196753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为选中的成员设置密码策略。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25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77686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停用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234888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启用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78904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rgbClr val="0070C0"/>
                </a:solidFill>
              </a:rPr>
              <a:t>解锁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26876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停用账户，此账户无权限登录系统。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708921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启用账户，此账户继续生效。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4214818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/>
                </a:solidFill>
              </a:rPr>
              <a:t>某成员登录时忘记密码，输入错误次数达到密码策略规定的最大输入错误次数后，账户被锁定，需等待一段时间后重试。此时该成员可通知管理员通过此功能为他解锁，让他尝试重新登录。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" name="Rectangle 170"/>
          <p:cNvSpPr txBox="1">
            <a:spLocks noChangeArrowheads="1"/>
          </p:cNvSpPr>
          <p:nvPr/>
        </p:nvSpPr>
        <p:spPr bwMode="auto">
          <a:xfrm>
            <a:off x="0" y="188914"/>
            <a:ext cx="3944939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itchFamily="49" charset="-122"/>
                <a:ea typeface="+mj-ea"/>
                <a:cs typeface="+mj-cs"/>
              </a:rPr>
              <a:t>人员组织管理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itchFamily="49" charset="-12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480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4535488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1213" y="5410200"/>
            <a:ext cx="449421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4" rIns="91430" bIns="45714">
            <a:spAutoFit/>
          </a:bodyPr>
          <a:lstStyle/>
          <a:p>
            <a:pPr algn="ctr"/>
            <a:r>
              <a:rPr lang="zh-CN" altLang="en-US" sz="2800" b="1">
                <a:solidFill>
                  <a:srgbClr val="000066"/>
                </a:solidFill>
                <a:ea typeface="华文新魏" pitchFamily="2" charset="-122"/>
              </a:rPr>
              <a:t>北京宏博远达科技有限公司</a:t>
            </a:r>
          </a:p>
          <a:p>
            <a:pPr algn="ctr"/>
            <a:r>
              <a:rPr lang="en-US" altLang="zh-CN" sz="1800" b="1">
                <a:solidFill>
                  <a:srgbClr val="000066"/>
                </a:solidFill>
              </a:rPr>
              <a:t>Value Creation International Co,.LD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62200" y="4724400"/>
            <a:ext cx="3810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4" rIns="91430" bIns="45714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4400" b="1">
                <a:solidFill>
                  <a:schemeClr val="accent2"/>
                </a:solidFill>
              </a:rPr>
              <a:t>谢 谢</a:t>
            </a:r>
          </a:p>
        </p:txBody>
      </p:sp>
    </p:spTree>
    <p:extLst>
      <p:ext uri="{BB962C8B-B14F-4D97-AF65-F5344CB8AC3E}">
        <p14:creationId xmlns="" xmlns:p14="http://schemas.microsoft.com/office/powerpoint/2010/main" val="28380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b19a8c8cfad858eaa3a3d15f7bc532914caf886"/>
</p:tagLst>
</file>

<file path=ppt/theme/theme1.xml><?xml version="1.0" encoding="utf-8"?>
<a:theme xmlns:a="http://schemas.openxmlformats.org/drawingml/2006/main" name="讲义模板">
  <a:themeElements>
    <a:clrScheme name="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讲义模板">
  <a:themeElements>
    <a:clrScheme name="1_讲义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讲义模板">
      <a:majorFont>
        <a:latin typeface="Arial"/>
        <a:ea typeface="黑体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12700" algn="ctr">
          <a:solidFill>
            <a:schemeClr val="tx1"/>
          </a:solidFill>
          <a:miter lim="800000"/>
          <a:headEnd/>
          <a:tailEnd/>
        </a:ln>
        <a:effectLst>
          <a:outerShdw dist="35921" dir="2700000" algn="ctr" rotWithShape="0">
            <a:schemeClr val="bg2"/>
          </a:outerShdw>
        </a:effectLst>
      </a:spPr>
      <a:bodyPr anchor="ctr"/>
      <a:lstStyle>
        <a:defPPr marL="342900" indent="-342900">
          <a:spcBef>
            <a:spcPct val="50000"/>
          </a:spcBef>
          <a:buClr>
            <a:schemeClr val="accent2"/>
          </a:buClr>
          <a:buFont typeface="Wingdings" pitchFamily="2" charset="2"/>
          <a:buNone/>
          <a:defRPr sz="1600" b="1" i="1" dirty="0">
            <a:solidFill>
              <a:schemeClr val="tx1"/>
            </a:solidFill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1_讲义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讲义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讲义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讲义模板</Template>
  <TotalTime>8846</TotalTime>
  <Words>1080</Words>
  <Application>Microsoft Office PowerPoint</Application>
  <PresentationFormat>全屏显示(4:3)</PresentationFormat>
  <Paragraphs>108</Paragraphs>
  <Slides>23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5" baseType="lpstr">
      <vt:lpstr>讲义模板</vt:lpstr>
      <vt:lpstr>1_讲义模板</vt:lpstr>
      <vt:lpstr>企业信息化解决方案</vt:lpstr>
      <vt:lpstr>三员分立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企业信息化解决解决方案</dc:title>
  <dc:creator>allen</dc:creator>
  <cp:lastModifiedBy>Administrator</cp:lastModifiedBy>
  <cp:revision>257</cp:revision>
  <cp:lastPrinted>1601-01-01T00:00:00Z</cp:lastPrinted>
  <dcterms:created xsi:type="dcterms:W3CDTF">2009-05-27T06:27:13Z</dcterms:created>
  <dcterms:modified xsi:type="dcterms:W3CDTF">2014-06-16T23:52:03Z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