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</p:sldMasterIdLst>
  <p:notesMasterIdLst>
    <p:notesMasterId r:id="rId98"/>
  </p:notesMasterIdLst>
  <p:handoutMasterIdLst>
    <p:handoutMasterId r:id="rId99"/>
  </p:handoutMasterIdLst>
  <p:sldIdLst>
    <p:sldId id="256" r:id="rId3"/>
    <p:sldId id="384" r:id="rId4"/>
    <p:sldId id="409" r:id="rId5"/>
    <p:sldId id="410" r:id="rId6"/>
    <p:sldId id="411" r:id="rId7"/>
    <p:sldId id="424" r:id="rId8"/>
    <p:sldId id="385" r:id="rId9"/>
    <p:sldId id="304" r:id="rId10"/>
    <p:sldId id="333" r:id="rId11"/>
    <p:sldId id="334" r:id="rId12"/>
    <p:sldId id="332" r:id="rId13"/>
    <p:sldId id="303" r:id="rId14"/>
    <p:sldId id="325" r:id="rId15"/>
    <p:sldId id="327" r:id="rId16"/>
    <p:sldId id="326" r:id="rId17"/>
    <p:sldId id="323" r:id="rId18"/>
    <p:sldId id="328" r:id="rId19"/>
    <p:sldId id="329" r:id="rId20"/>
    <p:sldId id="324" r:id="rId21"/>
    <p:sldId id="330" r:id="rId22"/>
    <p:sldId id="331" r:id="rId23"/>
    <p:sldId id="383" r:id="rId24"/>
    <p:sldId id="305" r:id="rId25"/>
    <p:sldId id="306" r:id="rId26"/>
    <p:sldId id="336" r:id="rId27"/>
    <p:sldId id="335" r:id="rId28"/>
    <p:sldId id="307" r:id="rId29"/>
    <p:sldId id="337" r:id="rId30"/>
    <p:sldId id="338" r:id="rId31"/>
    <p:sldId id="340" r:id="rId32"/>
    <p:sldId id="339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8" r:id="rId41"/>
    <p:sldId id="350" r:id="rId42"/>
    <p:sldId id="349" r:id="rId43"/>
    <p:sldId id="351" r:id="rId44"/>
    <p:sldId id="352" r:id="rId45"/>
    <p:sldId id="353" r:id="rId46"/>
    <p:sldId id="354" r:id="rId47"/>
    <p:sldId id="355" r:id="rId48"/>
    <p:sldId id="356" r:id="rId49"/>
    <p:sldId id="357" r:id="rId50"/>
    <p:sldId id="358" r:id="rId51"/>
    <p:sldId id="359" r:id="rId52"/>
    <p:sldId id="381" r:id="rId53"/>
    <p:sldId id="382" r:id="rId54"/>
    <p:sldId id="386" r:id="rId55"/>
    <p:sldId id="309" r:id="rId56"/>
    <p:sldId id="387" r:id="rId57"/>
    <p:sldId id="372" r:id="rId58"/>
    <p:sldId id="371" r:id="rId59"/>
    <p:sldId id="425" r:id="rId60"/>
    <p:sldId id="388" r:id="rId61"/>
    <p:sldId id="316" r:id="rId62"/>
    <p:sldId id="374" r:id="rId63"/>
    <p:sldId id="375" r:id="rId64"/>
    <p:sldId id="376" r:id="rId65"/>
    <p:sldId id="377" r:id="rId66"/>
    <p:sldId id="378" r:id="rId67"/>
    <p:sldId id="379" r:id="rId68"/>
    <p:sldId id="427" r:id="rId69"/>
    <p:sldId id="426" r:id="rId70"/>
    <p:sldId id="428" r:id="rId71"/>
    <p:sldId id="430" r:id="rId72"/>
    <p:sldId id="394" r:id="rId73"/>
    <p:sldId id="396" r:id="rId74"/>
    <p:sldId id="397" r:id="rId75"/>
    <p:sldId id="398" r:id="rId76"/>
    <p:sldId id="399" r:id="rId77"/>
    <p:sldId id="412" r:id="rId78"/>
    <p:sldId id="400" r:id="rId79"/>
    <p:sldId id="413" r:id="rId80"/>
    <p:sldId id="414" r:id="rId81"/>
    <p:sldId id="415" r:id="rId82"/>
    <p:sldId id="416" r:id="rId83"/>
    <p:sldId id="417" r:id="rId84"/>
    <p:sldId id="429" r:id="rId85"/>
    <p:sldId id="403" r:id="rId86"/>
    <p:sldId id="404" r:id="rId87"/>
    <p:sldId id="395" r:id="rId88"/>
    <p:sldId id="365" r:id="rId89"/>
    <p:sldId id="366" r:id="rId90"/>
    <p:sldId id="367" r:id="rId91"/>
    <p:sldId id="407" r:id="rId92"/>
    <p:sldId id="419" r:id="rId93"/>
    <p:sldId id="420" r:id="rId94"/>
    <p:sldId id="421" r:id="rId95"/>
    <p:sldId id="422" r:id="rId96"/>
    <p:sldId id="406" r:id="rId97"/>
  </p:sldIdLst>
  <p:sldSz cx="9144000" cy="6858000" type="screen4x3"/>
  <p:notesSz cx="6858000" cy="9144000"/>
  <p:custDataLst>
    <p:tags r:id="rId10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CI-ST004" initials="V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9DDD2"/>
    <a:srgbClr val="FFFFCC"/>
    <a:srgbClr val="FF9933"/>
    <a:srgbClr val="FFFF00"/>
    <a:srgbClr val="FF0000"/>
    <a:srgbClr val="000066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49" autoAdjust="0"/>
    <p:restoredTop sz="79852" autoAdjust="0"/>
  </p:normalViewPr>
  <p:slideViewPr>
    <p:cSldViewPr>
      <p:cViewPr>
        <p:scale>
          <a:sx n="70" d="100"/>
          <a:sy n="70" d="100"/>
        </p:scale>
        <p:origin x="-177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66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28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tags" Target="tags/tag1.xml"/><Relationship Id="rId105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handoutMaster" Target="handoutMasters/handoutMaster1.xml"/><Relationship Id="rId10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1-14T17:01:14.158" idx="1">
    <p:pos x="5349" y="2382"/>
    <p:text>参照重点说明一下，目前支持业务类型和链接类型。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1-14T17:03:10.955" idx="2">
    <p:pos x="2374" y="1704"/>
    <p:text>查询模板定义说明需要更新，尤其是链接查询。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1-14T17:06:11.229" idx="5">
    <p:pos x="698" y="1248"/>
    <p:text>增强自定义Action的开发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1-14T17:07:16.315" idx="7">
    <p:pos x="319" y="1317"/>
    <p:text>更新一下文档，增加文字说明。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2D016-DE58-4EB2-AA06-36563547E5AB}" type="doc">
      <dgm:prSet loTypeId="urn:microsoft.com/office/officeart/2005/8/layout/cycle1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E2793FF-8071-45DA-B839-F7A49E295025}">
      <dgm:prSet phldrT="[文本]"/>
      <dgm:spPr/>
      <dgm:t>
        <a:bodyPr/>
        <a:lstStyle/>
        <a:p>
          <a:r>
            <a:rPr lang="zh-CN" altLang="en-US" dirty="0" smtClean="0"/>
            <a:t>需求</a:t>
          </a:r>
          <a:endParaRPr lang="zh-CN" altLang="en-US" dirty="0"/>
        </a:p>
      </dgm:t>
    </dgm:pt>
    <dgm:pt modelId="{B9546D43-8FD9-452F-8E4E-6B60347026CB}" type="parTrans" cxnId="{9E003926-F749-4D9F-916E-11EF635576DF}">
      <dgm:prSet/>
      <dgm:spPr/>
      <dgm:t>
        <a:bodyPr/>
        <a:lstStyle/>
        <a:p>
          <a:endParaRPr lang="zh-CN" altLang="en-US"/>
        </a:p>
      </dgm:t>
    </dgm:pt>
    <dgm:pt modelId="{D98317AA-1663-4542-A352-4515C2099EFE}" type="sibTrans" cxnId="{9E003926-F749-4D9F-916E-11EF635576DF}">
      <dgm:prSet/>
      <dgm:spPr/>
      <dgm:t>
        <a:bodyPr/>
        <a:lstStyle/>
        <a:p>
          <a:endParaRPr lang="zh-CN" altLang="en-US"/>
        </a:p>
      </dgm:t>
    </dgm:pt>
    <dgm:pt modelId="{14DF2C67-7892-4DAD-9FDE-A955AE86E1C1}">
      <dgm:prSet phldrT="[文本]"/>
      <dgm:spPr/>
      <dgm:t>
        <a:bodyPr/>
        <a:lstStyle/>
        <a:p>
          <a:r>
            <a:rPr lang="zh-CN" altLang="en-US" dirty="0" smtClean="0"/>
            <a:t>实现</a:t>
          </a:r>
          <a:endParaRPr lang="zh-CN" altLang="en-US" dirty="0"/>
        </a:p>
      </dgm:t>
    </dgm:pt>
    <dgm:pt modelId="{7CB7E8ED-473F-4358-991C-E961A3AE3C39}" type="parTrans" cxnId="{65CF95BC-59E9-4ABC-B825-E503749E52B5}">
      <dgm:prSet/>
      <dgm:spPr/>
      <dgm:t>
        <a:bodyPr/>
        <a:lstStyle/>
        <a:p>
          <a:endParaRPr lang="zh-CN" altLang="en-US"/>
        </a:p>
      </dgm:t>
    </dgm:pt>
    <dgm:pt modelId="{C9E02F24-25F6-4D36-8F79-8A69EED5A340}" type="sibTrans" cxnId="{65CF95BC-59E9-4ABC-B825-E503749E52B5}">
      <dgm:prSet/>
      <dgm:spPr/>
      <dgm:t>
        <a:bodyPr/>
        <a:lstStyle/>
        <a:p>
          <a:endParaRPr lang="zh-CN" altLang="en-US"/>
        </a:p>
      </dgm:t>
    </dgm:pt>
    <dgm:pt modelId="{3AC06C6A-9F4D-4132-BE6D-7809E69F69E6}">
      <dgm:prSet phldrT="[文本]"/>
      <dgm:spPr/>
      <dgm:t>
        <a:bodyPr/>
        <a:lstStyle/>
        <a:p>
          <a:r>
            <a:rPr lang="zh-CN" altLang="en-US" dirty="0" smtClean="0"/>
            <a:t>验证</a:t>
          </a:r>
          <a:endParaRPr lang="zh-CN" altLang="en-US" dirty="0"/>
        </a:p>
      </dgm:t>
    </dgm:pt>
    <dgm:pt modelId="{EBFDDE8F-FC7C-48F1-9A73-D83C47D44728}" type="parTrans" cxnId="{CC765433-BFC7-475F-B406-A9BCC1D3A626}">
      <dgm:prSet/>
      <dgm:spPr/>
      <dgm:t>
        <a:bodyPr/>
        <a:lstStyle/>
        <a:p>
          <a:endParaRPr lang="zh-CN" altLang="en-US"/>
        </a:p>
      </dgm:t>
    </dgm:pt>
    <dgm:pt modelId="{2301EEDC-DBB1-4A6E-B23D-6A665F5BAC77}" type="sibTrans" cxnId="{CC765433-BFC7-475F-B406-A9BCC1D3A626}">
      <dgm:prSet/>
      <dgm:spPr/>
      <dgm:t>
        <a:bodyPr/>
        <a:lstStyle/>
        <a:p>
          <a:endParaRPr lang="zh-CN" altLang="en-US"/>
        </a:p>
      </dgm:t>
    </dgm:pt>
    <dgm:pt modelId="{6CDEB255-55A7-4D78-976F-D4281B8239B4}" type="pres">
      <dgm:prSet presAssocID="{37D2D016-DE58-4EB2-AA06-36563547E5AB}" presName="cycle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5C66CA1-ADA4-462D-B0E3-89A75BD0B335}" type="pres">
      <dgm:prSet presAssocID="{3E2793FF-8071-45DA-B839-F7A49E295025}" presName="dummy" presStyleCnt="0"/>
      <dgm:spPr/>
    </dgm:pt>
    <dgm:pt modelId="{260DD007-184C-45F9-81C3-F93002C307B0}" type="pres">
      <dgm:prSet presAssocID="{3E2793FF-8071-45DA-B839-F7A49E295025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D10AB58-3D0C-4D62-9003-10CBF4760D57}" type="pres">
      <dgm:prSet presAssocID="{D98317AA-1663-4542-A352-4515C2099EFE}" presName="sibTrans" presStyleLbl="node1" presStyleIdx="0" presStyleCnt="3"/>
      <dgm:spPr/>
      <dgm:t>
        <a:bodyPr/>
        <a:lstStyle/>
        <a:p>
          <a:endParaRPr lang="zh-CN" altLang="en-US"/>
        </a:p>
      </dgm:t>
    </dgm:pt>
    <dgm:pt modelId="{A8A0E774-86EF-466E-9BF5-98E4F360322E}" type="pres">
      <dgm:prSet presAssocID="{14DF2C67-7892-4DAD-9FDE-A955AE86E1C1}" presName="dummy" presStyleCnt="0"/>
      <dgm:spPr/>
    </dgm:pt>
    <dgm:pt modelId="{4C011850-DBED-456F-86BC-DE976204430B}" type="pres">
      <dgm:prSet presAssocID="{14DF2C67-7892-4DAD-9FDE-A955AE86E1C1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31BF6B-1BF0-4097-9103-8719E84BC84E}" type="pres">
      <dgm:prSet presAssocID="{C9E02F24-25F6-4D36-8F79-8A69EED5A340}" presName="sibTrans" presStyleLbl="node1" presStyleIdx="1" presStyleCnt="3"/>
      <dgm:spPr/>
      <dgm:t>
        <a:bodyPr/>
        <a:lstStyle/>
        <a:p>
          <a:endParaRPr lang="zh-CN" altLang="en-US"/>
        </a:p>
      </dgm:t>
    </dgm:pt>
    <dgm:pt modelId="{DA41D4ED-EB32-494B-9B29-F620F78F402B}" type="pres">
      <dgm:prSet presAssocID="{3AC06C6A-9F4D-4132-BE6D-7809E69F69E6}" presName="dummy" presStyleCnt="0"/>
      <dgm:spPr/>
    </dgm:pt>
    <dgm:pt modelId="{FE9C1245-DE92-46A5-B1F8-68E499AEED7C}" type="pres">
      <dgm:prSet presAssocID="{3AC06C6A-9F4D-4132-BE6D-7809E69F69E6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F4D2C5-EB5E-49DB-9180-0AF34E26465E}" type="pres">
      <dgm:prSet presAssocID="{2301EEDC-DBB1-4A6E-B23D-6A665F5BAC77}" presName="sibTrans" presStyleLbl="node1" presStyleIdx="2" presStyleCnt="3"/>
      <dgm:spPr/>
      <dgm:t>
        <a:bodyPr/>
        <a:lstStyle/>
        <a:p>
          <a:endParaRPr lang="zh-CN" altLang="en-US"/>
        </a:p>
      </dgm:t>
    </dgm:pt>
  </dgm:ptLst>
  <dgm:cxnLst>
    <dgm:cxn modelId="{CC765433-BFC7-475F-B406-A9BCC1D3A626}" srcId="{37D2D016-DE58-4EB2-AA06-36563547E5AB}" destId="{3AC06C6A-9F4D-4132-BE6D-7809E69F69E6}" srcOrd="2" destOrd="0" parTransId="{EBFDDE8F-FC7C-48F1-9A73-D83C47D44728}" sibTransId="{2301EEDC-DBB1-4A6E-B23D-6A665F5BAC77}"/>
    <dgm:cxn modelId="{35987AA1-A391-4FA8-8270-EC7C4A3729F1}" type="presOf" srcId="{D98317AA-1663-4542-A352-4515C2099EFE}" destId="{FD10AB58-3D0C-4D62-9003-10CBF4760D57}" srcOrd="0" destOrd="0" presId="urn:microsoft.com/office/officeart/2005/8/layout/cycle1"/>
    <dgm:cxn modelId="{6032961C-30B0-424F-BEE2-5FFD1EBB0F93}" type="presOf" srcId="{37D2D016-DE58-4EB2-AA06-36563547E5AB}" destId="{6CDEB255-55A7-4D78-976F-D4281B8239B4}" srcOrd="0" destOrd="0" presId="urn:microsoft.com/office/officeart/2005/8/layout/cycle1"/>
    <dgm:cxn modelId="{B5770B9D-EBED-48F4-B318-01EE1340F29E}" type="presOf" srcId="{2301EEDC-DBB1-4A6E-B23D-6A665F5BAC77}" destId="{7FF4D2C5-EB5E-49DB-9180-0AF34E26465E}" srcOrd="0" destOrd="0" presId="urn:microsoft.com/office/officeart/2005/8/layout/cycle1"/>
    <dgm:cxn modelId="{CA54DDF3-0DC4-4412-AECE-E79884D9C3DF}" type="presOf" srcId="{3E2793FF-8071-45DA-B839-F7A49E295025}" destId="{260DD007-184C-45F9-81C3-F93002C307B0}" srcOrd="0" destOrd="0" presId="urn:microsoft.com/office/officeart/2005/8/layout/cycle1"/>
    <dgm:cxn modelId="{FA903D74-8994-41B9-87C5-19AF25851C1B}" type="presOf" srcId="{3AC06C6A-9F4D-4132-BE6D-7809E69F69E6}" destId="{FE9C1245-DE92-46A5-B1F8-68E499AEED7C}" srcOrd="0" destOrd="0" presId="urn:microsoft.com/office/officeart/2005/8/layout/cycle1"/>
    <dgm:cxn modelId="{9E003926-F749-4D9F-916E-11EF635576DF}" srcId="{37D2D016-DE58-4EB2-AA06-36563547E5AB}" destId="{3E2793FF-8071-45DA-B839-F7A49E295025}" srcOrd="0" destOrd="0" parTransId="{B9546D43-8FD9-452F-8E4E-6B60347026CB}" sibTransId="{D98317AA-1663-4542-A352-4515C2099EFE}"/>
    <dgm:cxn modelId="{65CF95BC-59E9-4ABC-B825-E503749E52B5}" srcId="{37D2D016-DE58-4EB2-AA06-36563547E5AB}" destId="{14DF2C67-7892-4DAD-9FDE-A955AE86E1C1}" srcOrd="1" destOrd="0" parTransId="{7CB7E8ED-473F-4358-991C-E961A3AE3C39}" sibTransId="{C9E02F24-25F6-4D36-8F79-8A69EED5A340}"/>
    <dgm:cxn modelId="{0536FE72-DC07-4E0D-A725-A5803D9D120F}" type="presOf" srcId="{14DF2C67-7892-4DAD-9FDE-A955AE86E1C1}" destId="{4C011850-DBED-456F-86BC-DE976204430B}" srcOrd="0" destOrd="0" presId="urn:microsoft.com/office/officeart/2005/8/layout/cycle1"/>
    <dgm:cxn modelId="{178F9149-05CB-4000-8409-44E88F8AE8CB}" type="presOf" srcId="{C9E02F24-25F6-4D36-8F79-8A69EED5A340}" destId="{F731BF6B-1BF0-4097-9103-8719E84BC84E}" srcOrd="0" destOrd="0" presId="urn:microsoft.com/office/officeart/2005/8/layout/cycle1"/>
    <dgm:cxn modelId="{000D690F-AE12-4BC9-A579-518F2FB81BAD}" type="presParOf" srcId="{6CDEB255-55A7-4D78-976F-D4281B8239B4}" destId="{D5C66CA1-ADA4-462D-B0E3-89A75BD0B335}" srcOrd="0" destOrd="0" presId="urn:microsoft.com/office/officeart/2005/8/layout/cycle1"/>
    <dgm:cxn modelId="{C705C91E-B9DE-416F-92D6-9ED1040F41BA}" type="presParOf" srcId="{6CDEB255-55A7-4D78-976F-D4281B8239B4}" destId="{260DD007-184C-45F9-81C3-F93002C307B0}" srcOrd="1" destOrd="0" presId="urn:microsoft.com/office/officeart/2005/8/layout/cycle1"/>
    <dgm:cxn modelId="{06E625FC-0A27-4604-B6BD-E549060157CD}" type="presParOf" srcId="{6CDEB255-55A7-4D78-976F-D4281B8239B4}" destId="{FD10AB58-3D0C-4D62-9003-10CBF4760D57}" srcOrd="2" destOrd="0" presId="urn:microsoft.com/office/officeart/2005/8/layout/cycle1"/>
    <dgm:cxn modelId="{37D1CB8E-818D-4D54-8D83-08F2BEBE53B2}" type="presParOf" srcId="{6CDEB255-55A7-4D78-976F-D4281B8239B4}" destId="{A8A0E774-86EF-466E-9BF5-98E4F360322E}" srcOrd="3" destOrd="0" presId="urn:microsoft.com/office/officeart/2005/8/layout/cycle1"/>
    <dgm:cxn modelId="{BBBB90E5-71B3-469F-A8FD-597D1946B733}" type="presParOf" srcId="{6CDEB255-55A7-4D78-976F-D4281B8239B4}" destId="{4C011850-DBED-456F-86BC-DE976204430B}" srcOrd="4" destOrd="0" presId="urn:microsoft.com/office/officeart/2005/8/layout/cycle1"/>
    <dgm:cxn modelId="{2A2F8202-D781-4CE8-A634-30507E886978}" type="presParOf" srcId="{6CDEB255-55A7-4D78-976F-D4281B8239B4}" destId="{F731BF6B-1BF0-4097-9103-8719E84BC84E}" srcOrd="5" destOrd="0" presId="urn:microsoft.com/office/officeart/2005/8/layout/cycle1"/>
    <dgm:cxn modelId="{99D2FC60-5DF5-41EA-9DB3-3F6CD347E6E4}" type="presParOf" srcId="{6CDEB255-55A7-4D78-976F-D4281B8239B4}" destId="{DA41D4ED-EB32-494B-9B29-F620F78F402B}" srcOrd="6" destOrd="0" presId="urn:microsoft.com/office/officeart/2005/8/layout/cycle1"/>
    <dgm:cxn modelId="{DE9AAFDB-1743-4820-BFBA-6E237E2694EC}" type="presParOf" srcId="{6CDEB255-55A7-4D78-976F-D4281B8239B4}" destId="{FE9C1245-DE92-46A5-B1F8-68E499AEED7C}" srcOrd="7" destOrd="0" presId="urn:microsoft.com/office/officeart/2005/8/layout/cycle1"/>
    <dgm:cxn modelId="{B726ECDC-3E03-41CB-9884-5B1160FEEE2C}" type="presParOf" srcId="{6CDEB255-55A7-4D78-976F-D4281B8239B4}" destId="{7FF4D2C5-EB5E-49DB-9180-0AF34E26465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DD007-184C-45F9-81C3-F93002C307B0}">
      <dsp:nvSpPr>
        <dsp:cNvPr id="0" name=""/>
        <dsp:cNvSpPr/>
      </dsp:nvSpPr>
      <dsp:spPr>
        <a:xfrm>
          <a:off x="1192700" y="228542"/>
          <a:ext cx="1170019" cy="1170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100" kern="1200" dirty="0" smtClean="0"/>
            <a:t>需求</a:t>
          </a:r>
          <a:endParaRPr lang="zh-CN" altLang="en-US" sz="4100" kern="1200" dirty="0"/>
        </a:p>
      </dsp:txBody>
      <dsp:txXfrm>
        <a:off x="1192700" y="228542"/>
        <a:ext cx="1170019" cy="1170019"/>
      </dsp:txXfrm>
    </dsp:sp>
    <dsp:sp modelId="{FD10AB58-3D0C-4D62-9003-10CBF4760D57}">
      <dsp:nvSpPr>
        <dsp:cNvPr id="0" name=""/>
        <dsp:cNvSpPr/>
      </dsp:nvSpPr>
      <dsp:spPr>
        <a:xfrm>
          <a:off x="1378489" y="-1085"/>
          <a:ext cx="2764219" cy="2764219"/>
        </a:xfrm>
        <a:prstGeom prst="leftCircularArrow">
          <a:avLst>
            <a:gd name="adj1" fmla="val 8254"/>
            <a:gd name="adj2" fmla="val 576575"/>
            <a:gd name="adj3" fmla="val 7838239"/>
            <a:gd name="adj4" fmla="val 10746874"/>
            <a:gd name="adj5" fmla="val 962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C011850-DBED-456F-86BC-DE976204430B}">
      <dsp:nvSpPr>
        <dsp:cNvPr id="0" name=""/>
        <dsp:cNvSpPr/>
      </dsp:nvSpPr>
      <dsp:spPr>
        <a:xfrm>
          <a:off x="2175589" y="1930957"/>
          <a:ext cx="1170019" cy="1170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100" kern="1200" dirty="0" smtClean="0"/>
            <a:t>实现</a:t>
          </a:r>
          <a:endParaRPr lang="zh-CN" altLang="en-US" sz="4100" kern="1200" dirty="0"/>
        </a:p>
      </dsp:txBody>
      <dsp:txXfrm>
        <a:off x="2175589" y="1930957"/>
        <a:ext cx="1170019" cy="1170019"/>
      </dsp:txXfrm>
    </dsp:sp>
    <dsp:sp modelId="{F731BF6B-1BF0-4097-9103-8719E84BC84E}">
      <dsp:nvSpPr>
        <dsp:cNvPr id="0" name=""/>
        <dsp:cNvSpPr/>
      </dsp:nvSpPr>
      <dsp:spPr>
        <a:xfrm>
          <a:off x="1378489" y="-1085"/>
          <a:ext cx="2764219" cy="2764219"/>
        </a:xfrm>
        <a:prstGeom prst="leftCircularArrow">
          <a:avLst>
            <a:gd name="adj1" fmla="val 8254"/>
            <a:gd name="adj2" fmla="val 576575"/>
            <a:gd name="adj3" fmla="val 629701"/>
            <a:gd name="adj4" fmla="val 3538335"/>
            <a:gd name="adj5" fmla="val 962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9C1245-DE92-46A5-B1F8-68E499AEED7C}">
      <dsp:nvSpPr>
        <dsp:cNvPr id="0" name=""/>
        <dsp:cNvSpPr/>
      </dsp:nvSpPr>
      <dsp:spPr>
        <a:xfrm>
          <a:off x="3158479" y="228542"/>
          <a:ext cx="1170019" cy="1170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100" kern="1200" dirty="0" smtClean="0"/>
            <a:t>验证</a:t>
          </a:r>
          <a:endParaRPr lang="zh-CN" altLang="en-US" sz="4100" kern="1200" dirty="0"/>
        </a:p>
      </dsp:txBody>
      <dsp:txXfrm>
        <a:off x="3158479" y="228542"/>
        <a:ext cx="1170019" cy="1170019"/>
      </dsp:txXfrm>
    </dsp:sp>
    <dsp:sp modelId="{7FF4D2C5-EB5E-49DB-9180-0AF34E26465E}">
      <dsp:nvSpPr>
        <dsp:cNvPr id="0" name=""/>
        <dsp:cNvSpPr/>
      </dsp:nvSpPr>
      <dsp:spPr>
        <a:xfrm>
          <a:off x="1378489" y="-1085"/>
          <a:ext cx="2764219" cy="2764219"/>
        </a:xfrm>
        <a:prstGeom prst="leftCircularArrow">
          <a:avLst>
            <a:gd name="adj1" fmla="val 8254"/>
            <a:gd name="adj2" fmla="val 576575"/>
            <a:gd name="adj3" fmla="val 15545235"/>
            <a:gd name="adj4" fmla="val 17431339"/>
            <a:gd name="adj5" fmla="val 962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CE9253-C364-4C19-9544-E4086E977E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6840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7873A86-2E60-4CFC-A26B-54BD8BC113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4510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B9E22F96-F6EA-48BD-9BE7-7A6BD4142B41}" type="slidenum">
              <a:rPr lang="zh-CN" altLang="en-US" sz="1200" smtClean="0">
                <a:solidFill>
                  <a:schemeClr val="tx1"/>
                </a:solidFill>
              </a:rPr>
              <a:pPr eaLnBrk="1" hangingPunct="1"/>
              <a:t>3</a:t>
            </a:fld>
            <a:endParaRPr lang="en-US" altLang="zh-CN" sz="1200" smtClean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B9E22F96-F6EA-48BD-9BE7-7A6BD4142B41}" type="slidenum">
              <a:rPr lang="zh-CN" altLang="en-US" sz="1200" smtClean="0">
                <a:solidFill>
                  <a:schemeClr val="tx1"/>
                </a:solidFill>
              </a:rPr>
              <a:pPr eaLnBrk="1" hangingPunct="1"/>
              <a:t>4</a:t>
            </a:fld>
            <a:endParaRPr lang="en-US" altLang="zh-CN" sz="1200" smtClean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B9E22F96-F6EA-48BD-9BE7-7A6BD4142B41}" type="slidenum">
              <a:rPr lang="zh-CN" altLang="en-US" sz="1200" smtClean="0">
                <a:solidFill>
                  <a:schemeClr val="tx1"/>
                </a:solidFill>
              </a:rPr>
              <a:pPr eaLnBrk="1" hangingPunct="1"/>
              <a:t>5</a:t>
            </a:fld>
            <a:endParaRPr lang="en-US" altLang="zh-CN" sz="1200" smtClean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B9E22F96-F6EA-48BD-9BE7-7A6BD4142B41}" type="slidenum">
              <a:rPr lang="zh-CN" altLang="en-US" sz="1200" smtClean="0">
                <a:solidFill>
                  <a:schemeClr val="tx1"/>
                </a:solidFill>
              </a:rPr>
              <a:pPr eaLnBrk="1" hangingPunct="1"/>
              <a:t>6</a:t>
            </a:fld>
            <a:endParaRPr lang="en-US" altLang="zh-CN" sz="1200" smtClean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9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11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4030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67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68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69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70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72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74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76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77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78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79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89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91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92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93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94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ECF39-3447-4DE3-84B3-035F8B8C77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219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AC56D-339E-42D4-9D64-A0EBFAE109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7126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FE5FA-1671-4C4B-81A4-FFF63DFCA9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2764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2708275"/>
            <a:ext cx="4038600" cy="64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86288" y="2708275"/>
            <a:ext cx="4038600" cy="64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24C85-E5DB-462E-B4FD-D90B136C04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303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F1CCA-FCCF-4BDC-A6A2-8A647FA7A8B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978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AA3A0-5C50-4A59-9E9F-BA131E749A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274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B94FA-765E-4576-AE80-EA3E41CB8F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285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D60E9-0AFF-4250-BDC4-FAE4488160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261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DFE7F-C0FD-43C7-BDA5-493AAB44106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337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8358A-482D-4D7A-8DFA-FDFB8F7A67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3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67488" y="152400"/>
            <a:ext cx="2057400" cy="32051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152400"/>
            <a:ext cx="6019800" cy="32051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BB72-5E00-4A8A-8977-76A10C6508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7326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2EDE4-0EAF-4099-A127-46AD0CDD27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5557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52400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A5592-90C2-462C-B309-0AEEAFD822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4680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3AB96-6C54-4BCB-8958-34F34919C1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89814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D4197-21E6-4E77-8856-7AAFF01673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7223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517F2-3BD3-4F1F-92B7-ABC76287AB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8726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F1FFA-3A6A-4F09-88E7-0DCE9DECA1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9356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3455C-9A0F-4600-B269-D34B53FC89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9373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F2E26-99C4-4618-96B0-E447ADDABB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0091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AC772-0904-4AE3-827F-ED1A8C4870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9622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0C73F-1BE1-4CB3-A9D9-558EAC9F29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7701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188913"/>
            <a:ext cx="2057400" cy="37734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28600" y="188913"/>
            <a:ext cx="6019800" cy="37734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8DF09-DA68-406B-BE0D-39F366B1CB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27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228600" y="914400"/>
            <a:ext cx="8229600" cy="3048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8EFFE-5046-4C71-8E32-9D095A951D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4785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57EAF-FEE0-4EFD-83DA-0D0427D86A0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787913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419600" y="9144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419600" y="25146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92879-16C4-438F-BE4F-B658ED5664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2668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标题，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06A052-EC02-4065-8D2B-085541F7886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0375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标题，文本与媒体剪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D6726E-3456-4948-81A8-FD3CF95968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5668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419600" y="9144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419600" y="25146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AE1024-2747-4EA0-A5AE-0BFF8F76A5A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5950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95738" y="152400"/>
            <a:ext cx="45720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企业信息化整体解决方案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708275"/>
            <a:ext cx="8229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zh-CN" dirty="0" smtClean="0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D0F940E-925B-4CB5-BF15-74F071607E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5148263" y="3573463"/>
            <a:ext cx="34051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zh-CN" altLang="zh-CN"/>
          </a:p>
        </p:txBody>
      </p:sp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179388" y="4076700"/>
            <a:ext cx="8229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zh-CN" altLang="zh-CN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52400"/>
            <a:ext cx="1981200" cy="4335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 cstate="print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22238"/>
            <a:ext cx="4572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企业信息化整体解决方案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229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4ADD01B-3F9D-4380-B86B-B877A720BD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8" name="图片 7" descr="vcilogo3.gif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153400" y="200069"/>
            <a:ext cx="761999" cy="409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  <p:sldLayoutId id="2147483665" r:id="rId12"/>
    <p:sldLayoutId id="2147483664" r:id="rId13"/>
    <p:sldLayoutId id="2147483663" r:id="rId14"/>
    <p:sldLayoutId id="2147483677" r:id="rId15"/>
    <p:sldLayoutId id="2147483678" r:id="rId16"/>
    <p:sldLayoutId id="2147483679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VCI-Platform%20-%20AP.ppt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comments" Target="../comments/commen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5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6.emf"/><Relationship Id="rId4" Type="http://schemas.openxmlformats.org/officeDocument/2006/relationships/oleObject" Target="../embeddings/oleObject5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2771775" y="188913"/>
            <a:ext cx="5926138" cy="460375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企业信息化解决方案</a:t>
            </a:r>
          </a:p>
        </p:txBody>
      </p:sp>
      <p:sp>
        <p:nvSpPr>
          <p:cNvPr id="3075" name="Text Box 14"/>
          <p:cNvSpPr txBox="1">
            <a:spLocks noChangeArrowheads="1"/>
          </p:cNvSpPr>
          <p:nvPr/>
        </p:nvSpPr>
        <p:spPr bwMode="auto">
          <a:xfrm>
            <a:off x="514350" y="1557338"/>
            <a:ext cx="8305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 sz="2000">
              <a:solidFill>
                <a:schemeClr val="tx1"/>
              </a:solidFill>
            </a:endParaRPr>
          </a:p>
        </p:txBody>
      </p:sp>
      <p:sp>
        <p:nvSpPr>
          <p:cNvPr id="3076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500063" y="2286000"/>
            <a:ext cx="8229600" cy="1357313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VCI-Platform</a:t>
            </a:r>
            <a:r>
              <a:rPr lang="zh-CN" altLang="en-US" dirty="0" smtClean="0"/>
              <a:t>培训文档</a:t>
            </a:r>
            <a:endParaRPr lang="zh-CN" altLang="en-US" sz="3600" dirty="0" smtClean="0"/>
          </a:p>
          <a:p>
            <a:pPr eaLnBrk="1" hangingPunct="1"/>
            <a:endParaRPr lang="zh-CN" altLang="en-US" sz="2000" dirty="0" smtClean="0">
              <a:solidFill>
                <a:srgbClr val="FFFF00"/>
              </a:solidFill>
            </a:endParaRPr>
          </a:p>
          <a:p>
            <a:pPr eaLnBrk="1" hangingPunct="1"/>
            <a:endParaRPr lang="en-US" altLang="zh-CN" sz="2000" dirty="0" smtClean="0">
              <a:solidFill>
                <a:srgbClr val="FFFF00"/>
              </a:solidFill>
            </a:endParaRPr>
          </a:p>
        </p:txBody>
      </p:sp>
      <p:sp>
        <p:nvSpPr>
          <p:cNvPr id="3077" name="Text Box 17"/>
          <p:cNvSpPr txBox="1">
            <a:spLocks noChangeArrowheads="1"/>
          </p:cNvSpPr>
          <p:nvPr/>
        </p:nvSpPr>
        <p:spPr bwMode="auto">
          <a:xfrm>
            <a:off x="4787900" y="4724400"/>
            <a:ext cx="4176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20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FF00"/>
                </a:solidFill>
              </a:rPr>
              <a:t>北京宏博远达科技有限公司</a:t>
            </a:r>
            <a:endParaRPr lang="en-US" altLang="zh-CN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6563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19077" y="5808663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19077" y="5237163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8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304800" y="4572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25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应用快速开发平台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1" name="AutoShape 22"/>
          <p:cNvSpPr>
            <a:spLocks noChangeArrowheads="1"/>
          </p:cNvSpPr>
          <p:nvPr/>
        </p:nvSpPr>
        <p:spPr bwMode="auto">
          <a:xfrm>
            <a:off x="146308" y="1120812"/>
            <a:ext cx="3800916" cy="1228068"/>
          </a:xfrm>
          <a:prstGeom prst="roundRect">
            <a:avLst>
              <a:gd name="adj" fmla="val 563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模型设计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UI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设计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流程设计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报表设计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按需定义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，按需构建应用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AutoShape 32"/>
          <p:cNvSpPr>
            <a:spLocks noChangeArrowheads="1"/>
          </p:cNvSpPr>
          <p:nvPr/>
        </p:nvSpPr>
        <p:spPr bwMode="auto">
          <a:xfrm>
            <a:off x="1191656" y="869826"/>
            <a:ext cx="2519625" cy="359367"/>
          </a:xfrm>
          <a:prstGeom prst="roundRect">
            <a:avLst>
              <a:gd name="adj" fmla="val 563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专业的设计工具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AutoShape 22"/>
          <p:cNvSpPr>
            <a:spLocks noChangeArrowheads="1"/>
          </p:cNvSpPr>
          <p:nvPr/>
        </p:nvSpPr>
        <p:spPr bwMode="auto">
          <a:xfrm>
            <a:off x="153803" y="4040026"/>
            <a:ext cx="3800916" cy="1029355"/>
          </a:xfrm>
          <a:prstGeom prst="roundRect">
            <a:avLst>
              <a:gd name="adj" fmla="val 563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领域组件仓库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组件全生命周期管理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运行监控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AutoShape 32"/>
          <p:cNvSpPr>
            <a:spLocks noChangeArrowheads="1"/>
          </p:cNvSpPr>
          <p:nvPr/>
        </p:nvSpPr>
        <p:spPr bwMode="auto">
          <a:xfrm>
            <a:off x="1191656" y="3789040"/>
            <a:ext cx="2519625" cy="359367"/>
          </a:xfrm>
          <a:prstGeom prst="roundRect">
            <a:avLst>
              <a:gd name="adj" fmla="val 563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集成的部署、运行环境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AutoShape 22"/>
          <p:cNvSpPr>
            <a:spLocks noChangeArrowheads="1"/>
          </p:cNvSpPr>
          <p:nvPr/>
        </p:nvSpPr>
        <p:spPr bwMode="auto">
          <a:xfrm>
            <a:off x="167908" y="5408178"/>
            <a:ext cx="3800916" cy="1045158"/>
          </a:xfrm>
          <a:prstGeom prst="roundRect">
            <a:avLst>
              <a:gd name="adj" fmla="val 563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模块化</a:t>
            </a:r>
            <a:endParaRPr lang="en-US" altLang="zh-CN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SOA</a:t>
            </a: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模型驱动</a:t>
            </a:r>
            <a:endParaRPr lang="en-US" altLang="zh-CN" sz="1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按需融入新技术</a:t>
            </a:r>
            <a:endParaRPr lang="en-US" altLang="zh-CN" sz="1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AutoShape 32"/>
          <p:cNvSpPr>
            <a:spLocks noChangeArrowheads="1"/>
          </p:cNvSpPr>
          <p:nvPr/>
        </p:nvSpPr>
        <p:spPr bwMode="auto">
          <a:xfrm>
            <a:off x="1205761" y="5157192"/>
            <a:ext cx="2576958" cy="359367"/>
          </a:xfrm>
          <a:prstGeom prst="roundRect">
            <a:avLst>
              <a:gd name="adj" fmla="val 563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稳定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、高效、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开放的技术架构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Oval 51"/>
          <p:cNvSpPr>
            <a:spLocks noChangeArrowheads="1"/>
          </p:cNvSpPr>
          <p:nvPr/>
        </p:nvSpPr>
        <p:spPr bwMode="gray">
          <a:xfrm>
            <a:off x="5648657" y="2714115"/>
            <a:ext cx="1488777" cy="146807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8D8D8"/>
              </a:gs>
            </a:gsLst>
            <a:lin ang="5400000" scaled="1"/>
          </a:gradFill>
          <a:ln w="6350" algn="ctr">
            <a:solidFill>
              <a:srgbClr val="C0C0C0"/>
            </a:solidFill>
            <a:round/>
            <a:headEnd/>
            <a:tailEnd/>
          </a:ln>
        </p:spPr>
        <p:txBody>
          <a:bodyPr wrap="squar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0" name="Text Box 53"/>
          <p:cNvSpPr txBox="1">
            <a:spLocks noChangeArrowheads="1"/>
          </p:cNvSpPr>
          <p:nvPr/>
        </p:nvSpPr>
        <p:spPr bwMode="gray">
          <a:xfrm>
            <a:off x="5964081" y="3125430"/>
            <a:ext cx="857927" cy="6309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3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菱心体简" pitchFamily="49" charset="-122"/>
                <a:ea typeface="汉仪菱心体简" pitchFamily="49" charset="-122"/>
              </a:rPr>
              <a:t>MDD</a:t>
            </a:r>
            <a:endParaRPr lang="en-US" altLang="zh-CN" sz="35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111" name="TextBox 2"/>
          <p:cNvSpPr txBox="1"/>
          <p:nvPr/>
        </p:nvSpPr>
        <p:spPr>
          <a:xfrm>
            <a:off x="8199201" y="903778"/>
            <a:ext cx="504056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 spc="-300" dirty="0" smtClean="0">
                <a:latin typeface="汉仪大黑简" pitchFamily="49" charset="-122"/>
                <a:ea typeface="汉仪大黑简" pitchFamily="49" charset="-122"/>
              </a:rPr>
              <a:t>低成本</a:t>
            </a:r>
            <a:endParaRPr lang="en-US" altLang="zh-CN" sz="1900" spc="-300" dirty="0" smtClean="0">
              <a:latin typeface="汉仪大黑简" pitchFamily="49" charset="-122"/>
              <a:ea typeface="汉仪大黑简" pitchFamily="49" charset="-122"/>
            </a:endParaRPr>
          </a:p>
          <a:p>
            <a:r>
              <a:rPr lang="zh-CN" altLang="en-US" sz="1900" spc="-300" dirty="0" smtClean="0">
                <a:latin typeface="汉仪大黑简" pitchFamily="49" charset="-122"/>
                <a:ea typeface="汉仪大黑简" pitchFamily="49" charset="-122"/>
              </a:rPr>
              <a:t>、高品质快速交付平台</a:t>
            </a:r>
            <a:endParaRPr lang="zh-CN" altLang="en-US" sz="1900" spc="-300" dirty="0">
              <a:latin typeface="汉仪大黑简" pitchFamily="49" charset="-122"/>
              <a:ea typeface="汉仪大黑简" pitchFamily="49" charset="-122"/>
            </a:endParaRPr>
          </a:p>
        </p:txBody>
      </p:sp>
      <p:sp>
        <p:nvSpPr>
          <p:cNvPr id="112" name="TextBox 17"/>
          <p:cNvSpPr txBox="1"/>
          <p:nvPr/>
        </p:nvSpPr>
        <p:spPr>
          <a:xfrm>
            <a:off x="7767153" y="908720"/>
            <a:ext cx="50405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 spc="-300" dirty="0" smtClean="0">
                <a:latin typeface="汉仪大黑简" pitchFamily="49" charset="-122"/>
                <a:ea typeface="汉仪大黑简" pitchFamily="49" charset="-122"/>
              </a:rPr>
              <a:t>稳定高效的企业级应用运行平台</a:t>
            </a:r>
            <a:endParaRPr lang="zh-CN" altLang="en-US" sz="1900" spc="-300" dirty="0">
              <a:latin typeface="汉仪大黑简" pitchFamily="49" charset="-122"/>
              <a:ea typeface="汉仪大黑简" pitchFamily="49" charset="-122"/>
            </a:endParaRPr>
          </a:p>
        </p:txBody>
      </p:sp>
      <p:sp>
        <p:nvSpPr>
          <p:cNvPr id="113" name="TextBox 18"/>
          <p:cNvSpPr txBox="1"/>
          <p:nvPr/>
        </p:nvSpPr>
        <p:spPr>
          <a:xfrm>
            <a:off x="8604448" y="900169"/>
            <a:ext cx="5040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00" spc="-300" dirty="0">
                <a:latin typeface="汉仪大黑简" pitchFamily="49" charset="-122"/>
                <a:ea typeface="汉仪大黑简" pitchFamily="49" charset="-122"/>
              </a:rPr>
              <a:t>真正</a:t>
            </a:r>
            <a:r>
              <a:rPr lang="zh-CN" altLang="en-US" sz="1900" spc="-300" dirty="0" smtClean="0">
                <a:latin typeface="汉仪大黑简" pitchFamily="49" charset="-122"/>
                <a:ea typeface="汉仪大黑简" pitchFamily="49" charset="-122"/>
              </a:rPr>
              <a:t>实现模型驱动的业务系统定义</a:t>
            </a:r>
            <a:endParaRPr lang="zh-CN" altLang="en-US" sz="1900" spc="-300" dirty="0">
              <a:latin typeface="汉仪大黑简" pitchFamily="49" charset="-122"/>
              <a:ea typeface="汉仪大黑简" pitchFamily="49" charset="-122"/>
            </a:endParaRPr>
          </a:p>
        </p:txBody>
      </p:sp>
      <p:grpSp>
        <p:nvGrpSpPr>
          <p:cNvPr id="21" name="Group 19"/>
          <p:cNvGrpSpPr>
            <a:grpSpLocks/>
          </p:cNvGrpSpPr>
          <p:nvPr/>
        </p:nvGrpSpPr>
        <p:grpSpPr bwMode="auto">
          <a:xfrm rot="-5400000">
            <a:off x="2582350" y="2864447"/>
            <a:ext cx="4423771" cy="1420813"/>
            <a:chOff x="564" y="1992"/>
            <a:chExt cx="2658" cy="984"/>
          </a:xfrm>
        </p:grpSpPr>
        <p:sp>
          <p:nvSpPr>
            <p:cNvPr id="116" name="Freeform 20"/>
            <p:cNvSpPr>
              <a:spLocks/>
            </p:cNvSpPr>
            <p:nvPr/>
          </p:nvSpPr>
          <p:spPr bwMode="ltGray">
            <a:xfrm>
              <a:off x="564" y="1999"/>
              <a:ext cx="1197" cy="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2" y="202"/>
                </a:cxn>
                <a:cxn ang="0">
                  <a:pos x="577" y="202"/>
                </a:cxn>
                <a:cxn ang="0">
                  <a:pos x="637" y="249"/>
                </a:cxn>
                <a:cxn ang="0">
                  <a:pos x="639" y="402"/>
                </a:cxn>
                <a:cxn ang="0">
                  <a:pos x="598" y="400"/>
                </a:cxn>
                <a:cxn ang="0">
                  <a:pos x="669" y="532"/>
                </a:cxn>
                <a:cxn ang="0">
                  <a:pos x="735" y="402"/>
                </a:cxn>
                <a:cxn ang="0">
                  <a:pos x="696" y="402"/>
                </a:cxn>
                <a:cxn ang="0">
                  <a:pos x="694" y="226"/>
                </a:cxn>
                <a:cxn ang="0">
                  <a:pos x="616" y="150"/>
                </a:cxn>
                <a:cxn ang="0">
                  <a:pos x="335" y="149"/>
                </a:cxn>
                <a:cxn ang="0">
                  <a:pos x="69" y="0"/>
                </a:cxn>
                <a:cxn ang="0">
                  <a:pos x="0" y="0"/>
                </a:cxn>
              </a:cxnLst>
              <a:rect l="0" t="0" r="r" b="b"/>
              <a:pathLst>
                <a:path w="735" h="532">
                  <a:moveTo>
                    <a:pt x="0" y="0"/>
                  </a:moveTo>
                  <a:cubicBezTo>
                    <a:pt x="0" y="0"/>
                    <a:pt x="85" y="216"/>
                    <a:pt x="382" y="202"/>
                  </a:cubicBezTo>
                  <a:cubicBezTo>
                    <a:pt x="479" y="202"/>
                    <a:pt x="577" y="202"/>
                    <a:pt x="577" y="202"/>
                  </a:cubicBezTo>
                  <a:cubicBezTo>
                    <a:pt x="577" y="202"/>
                    <a:pt x="639" y="201"/>
                    <a:pt x="637" y="249"/>
                  </a:cubicBezTo>
                  <a:cubicBezTo>
                    <a:pt x="638" y="325"/>
                    <a:pt x="639" y="402"/>
                    <a:pt x="639" y="402"/>
                  </a:cubicBezTo>
                  <a:lnTo>
                    <a:pt x="598" y="400"/>
                  </a:lnTo>
                  <a:lnTo>
                    <a:pt x="669" y="532"/>
                  </a:lnTo>
                  <a:lnTo>
                    <a:pt x="735" y="402"/>
                  </a:lnTo>
                  <a:lnTo>
                    <a:pt x="696" y="402"/>
                  </a:lnTo>
                  <a:cubicBezTo>
                    <a:pt x="696" y="402"/>
                    <a:pt x="695" y="314"/>
                    <a:pt x="694" y="226"/>
                  </a:cubicBezTo>
                  <a:cubicBezTo>
                    <a:pt x="687" y="160"/>
                    <a:pt x="616" y="150"/>
                    <a:pt x="616" y="150"/>
                  </a:cubicBezTo>
                  <a:cubicBezTo>
                    <a:pt x="556" y="137"/>
                    <a:pt x="473" y="153"/>
                    <a:pt x="335" y="149"/>
                  </a:cubicBezTo>
                  <a:cubicBezTo>
                    <a:pt x="110" y="126"/>
                    <a:pt x="69" y="0"/>
                    <a:pt x="69" y="0"/>
                  </a:cubicBezTo>
                  <a:lnTo>
                    <a:pt x="0" y="0"/>
                  </a:lnTo>
                  <a:close/>
                </a:path>
              </a:pathLst>
            </a:cu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21"/>
            <p:cNvSpPr>
              <a:spLocks/>
            </p:cNvSpPr>
            <p:nvPr/>
          </p:nvSpPr>
          <p:spPr bwMode="ltGray">
            <a:xfrm>
              <a:off x="1770" y="1992"/>
              <a:ext cx="232" cy="984"/>
            </a:xfrm>
            <a:custGeom>
              <a:avLst/>
              <a:gdLst/>
              <a:ahLst/>
              <a:cxnLst>
                <a:cxn ang="0">
                  <a:pos x="37" y="1"/>
                </a:cxn>
                <a:cxn ang="0">
                  <a:pos x="45" y="472"/>
                </a:cxn>
                <a:cxn ang="0">
                  <a:pos x="0" y="474"/>
                </a:cxn>
                <a:cxn ang="0">
                  <a:pos x="72" y="604"/>
                </a:cxn>
                <a:cxn ang="0">
                  <a:pos x="142" y="474"/>
                </a:cxn>
                <a:cxn ang="0">
                  <a:pos x="100" y="474"/>
                </a:cxn>
                <a:cxn ang="0">
                  <a:pos x="99" y="0"/>
                </a:cxn>
                <a:cxn ang="0">
                  <a:pos x="37" y="1"/>
                </a:cxn>
              </a:cxnLst>
              <a:rect l="0" t="0" r="r" b="b"/>
              <a:pathLst>
                <a:path w="142" h="604">
                  <a:moveTo>
                    <a:pt x="37" y="1"/>
                  </a:moveTo>
                  <a:lnTo>
                    <a:pt x="45" y="472"/>
                  </a:lnTo>
                  <a:lnTo>
                    <a:pt x="0" y="474"/>
                  </a:lnTo>
                  <a:lnTo>
                    <a:pt x="72" y="604"/>
                  </a:lnTo>
                  <a:lnTo>
                    <a:pt x="142" y="474"/>
                  </a:lnTo>
                  <a:lnTo>
                    <a:pt x="100" y="474"/>
                  </a:lnTo>
                  <a:lnTo>
                    <a:pt x="99" y="0"/>
                  </a:lnTo>
                  <a:lnTo>
                    <a:pt x="37" y="1"/>
                  </a:lnTo>
                  <a:close/>
                </a:path>
              </a:pathLst>
            </a:cu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Freeform 22"/>
            <p:cNvSpPr>
              <a:spLocks/>
            </p:cNvSpPr>
            <p:nvPr/>
          </p:nvSpPr>
          <p:spPr bwMode="ltGray">
            <a:xfrm flipH="1">
              <a:off x="2025" y="2003"/>
              <a:ext cx="1197" cy="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2" y="202"/>
                </a:cxn>
                <a:cxn ang="0">
                  <a:pos x="577" y="202"/>
                </a:cxn>
                <a:cxn ang="0">
                  <a:pos x="637" y="249"/>
                </a:cxn>
                <a:cxn ang="0">
                  <a:pos x="639" y="402"/>
                </a:cxn>
                <a:cxn ang="0">
                  <a:pos x="598" y="400"/>
                </a:cxn>
                <a:cxn ang="0">
                  <a:pos x="669" y="532"/>
                </a:cxn>
                <a:cxn ang="0">
                  <a:pos x="735" y="402"/>
                </a:cxn>
                <a:cxn ang="0">
                  <a:pos x="696" y="402"/>
                </a:cxn>
                <a:cxn ang="0">
                  <a:pos x="694" y="226"/>
                </a:cxn>
                <a:cxn ang="0">
                  <a:pos x="616" y="150"/>
                </a:cxn>
                <a:cxn ang="0">
                  <a:pos x="335" y="149"/>
                </a:cxn>
                <a:cxn ang="0">
                  <a:pos x="69" y="0"/>
                </a:cxn>
                <a:cxn ang="0">
                  <a:pos x="0" y="0"/>
                </a:cxn>
              </a:cxnLst>
              <a:rect l="0" t="0" r="r" b="b"/>
              <a:pathLst>
                <a:path w="735" h="532">
                  <a:moveTo>
                    <a:pt x="0" y="0"/>
                  </a:moveTo>
                  <a:cubicBezTo>
                    <a:pt x="0" y="0"/>
                    <a:pt x="85" y="216"/>
                    <a:pt x="382" y="202"/>
                  </a:cubicBezTo>
                  <a:cubicBezTo>
                    <a:pt x="479" y="202"/>
                    <a:pt x="577" y="202"/>
                    <a:pt x="577" y="202"/>
                  </a:cubicBezTo>
                  <a:cubicBezTo>
                    <a:pt x="577" y="202"/>
                    <a:pt x="639" y="201"/>
                    <a:pt x="637" y="249"/>
                  </a:cubicBezTo>
                  <a:cubicBezTo>
                    <a:pt x="638" y="325"/>
                    <a:pt x="639" y="402"/>
                    <a:pt x="639" y="402"/>
                  </a:cubicBezTo>
                  <a:lnTo>
                    <a:pt x="598" y="400"/>
                  </a:lnTo>
                  <a:lnTo>
                    <a:pt x="669" y="532"/>
                  </a:lnTo>
                  <a:lnTo>
                    <a:pt x="735" y="402"/>
                  </a:lnTo>
                  <a:lnTo>
                    <a:pt x="696" y="402"/>
                  </a:lnTo>
                  <a:cubicBezTo>
                    <a:pt x="696" y="402"/>
                    <a:pt x="695" y="314"/>
                    <a:pt x="694" y="226"/>
                  </a:cubicBezTo>
                  <a:cubicBezTo>
                    <a:pt x="687" y="160"/>
                    <a:pt x="616" y="150"/>
                    <a:pt x="616" y="150"/>
                  </a:cubicBezTo>
                  <a:cubicBezTo>
                    <a:pt x="556" y="137"/>
                    <a:pt x="473" y="153"/>
                    <a:pt x="335" y="149"/>
                  </a:cubicBezTo>
                  <a:cubicBezTo>
                    <a:pt x="110" y="126"/>
                    <a:pt x="69" y="0"/>
                    <a:pt x="69" y="0"/>
                  </a:cubicBezTo>
                  <a:lnTo>
                    <a:pt x="0" y="0"/>
                  </a:lnTo>
                  <a:close/>
                </a:path>
              </a:pathLst>
            </a:cu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40" name="Text Box 53"/>
          <p:cNvSpPr txBox="1">
            <a:spLocks noChangeArrowheads="1"/>
          </p:cNvSpPr>
          <p:nvPr/>
        </p:nvSpPr>
        <p:spPr bwMode="gray">
          <a:xfrm>
            <a:off x="4794234" y="4080648"/>
            <a:ext cx="2975935" cy="6309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菱心体简" pitchFamily="49" charset="-122"/>
                <a:ea typeface="汉仪菱心体简" pitchFamily="49" charset="-122"/>
              </a:rPr>
              <a:t>模型驱动定义</a:t>
            </a:r>
            <a:endParaRPr lang="en-US" altLang="zh-CN" sz="35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41" name="AutoShape 22"/>
          <p:cNvSpPr>
            <a:spLocks noChangeArrowheads="1"/>
          </p:cNvSpPr>
          <p:nvPr/>
        </p:nvSpPr>
        <p:spPr bwMode="auto">
          <a:xfrm>
            <a:off x="167908" y="2687677"/>
            <a:ext cx="3800916" cy="1029355"/>
          </a:xfrm>
          <a:prstGeom prst="roundRect">
            <a:avLst>
              <a:gd name="adj" fmla="val 563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代码开发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运行调试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0" lvl="2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领域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组件支撑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AutoShape 32"/>
          <p:cNvSpPr>
            <a:spLocks noChangeArrowheads="1"/>
          </p:cNvSpPr>
          <p:nvPr/>
        </p:nvSpPr>
        <p:spPr bwMode="auto">
          <a:xfrm>
            <a:off x="1205761" y="2436691"/>
            <a:ext cx="2519625" cy="359367"/>
          </a:xfrm>
          <a:prstGeom prst="roundRect">
            <a:avLst>
              <a:gd name="adj" fmla="val 563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集成的开发工具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120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25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应用快速开发平台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21" name="组合 25"/>
          <p:cNvGrpSpPr/>
          <p:nvPr/>
        </p:nvGrpSpPr>
        <p:grpSpPr>
          <a:xfrm>
            <a:off x="120698" y="693325"/>
            <a:ext cx="8928992" cy="5760640"/>
            <a:chOff x="107504" y="692696"/>
            <a:chExt cx="8928992" cy="5760640"/>
          </a:xfrm>
        </p:grpSpPr>
        <p:sp>
          <p:nvSpPr>
            <p:cNvPr id="24" name="矩形 23"/>
            <p:cNvSpPr/>
            <p:nvPr/>
          </p:nvSpPr>
          <p:spPr bwMode="auto">
            <a:xfrm>
              <a:off x="107504" y="692696"/>
              <a:ext cx="8928992" cy="5760640"/>
            </a:xfrm>
            <a:prstGeom prst="rect">
              <a:avLst/>
            </a:prstGeom>
            <a:solidFill>
              <a:srgbClr val="FF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rtlCol="0" anchor="t" anchorCtr="0"/>
            <a:lstStyle/>
            <a:p>
              <a:pPr marL="342900" indent="-342900" algn="ctr">
                <a:spcBef>
                  <a:spcPct val="50000"/>
                </a:spcBef>
                <a:buClr>
                  <a:schemeClr val="accent2"/>
                </a:buClr>
                <a:buFont typeface="Wingdings" pitchFamily="2" charset="2"/>
                <a:buNone/>
              </a:pPr>
              <a:r>
                <a:rPr lang="en-US" altLang="zh-CN" sz="1600" b="1" dirty="0" smtClean="0">
                  <a:solidFill>
                    <a:schemeClr val="tx1"/>
                  </a:solidFill>
                  <a:latin typeface="Arial" charset="0"/>
                </a:rPr>
                <a:t>VCI-Platform 2014</a:t>
              </a:r>
              <a:endParaRPr lang="zh-CN" altLang="en-US" sz="16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9" name="矩形 108"/>
            <p:cNvSpPr/>
            <p:nvPr/>
          </p:nvSpPr>
          <p:spPr bwMode="auto">
            <a:xfrm>
              <a:off x="1004194" y="2028798"/>
              <a:ext cx="6276266" cy="1135061"/>
            </a:xfrm>
            <a:prstGeom prst="rect">
              <a:avLst/>
            </a:prstGeom>
            <a:gradFill>
              <a:gsLst>
                <a:gs pos="0">
                  <a:srgbClr val="CFCFCF">
                    <a:alpha val="70000"/>
                  </a:srgbClr>
                </a:gs>
                <a:gs pos="100000">
                  <a:srgbClr val="B2B2B2">
                    <a:alpha val="80000"/>
                  </a:srgbClr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90500" contourW="6350" prstMaterial="legacyMatte">
              <a:bevelT w="13500" h="13500" prst="angle"/>
              <a:bevelB w="13500" h="13500" prst="angle"/>
              <a:extrusionClr>
                <a:schemeClr val="bg1">
                  <a:lumMod val="95000"/>
                </a:schemeClr>
              </a:extrusionClr>
              <a:contourClr>
                <a:schemeClr val="bg1"/>
              </a:contourClr>
            </a:sp3d>
          </p:spPr>
          <p:txBody>
            <a:bodyPr lIns="3240000" tIns="792000" rIns="0" bIns="468000" anchor="ctr">
              <a:flatTx/>
            </a:bodyPr>
            <a:lstStyle/>
            <a:p>
              <a:pPr marL="987425" indent="-363538" algn="ctr">
                <a:defRPr/>
              </a:pPr>
              <a:endParaRPr kumimoji="1" lang="zh-CN" altLang="zh-CN" sz="1200" b="1">
                <a:solidFill>
                  <a:srgbClr val="C00000"/>
                </a:solidFill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2163422" y="5380543"/>
              <a:ext cx="4713287" cy="381000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1" lang="zh-CN" altLang="zh-CN" sz="1200" b="1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cs typeface="Arial" pitchFamily="34" charset="0"/>
              </a:endParaRPr>
            </a:p>
          </p:txBody>
        </p:sp>
        <p:sp>
          <p:nvSpPr>
            <p:cNvPr id="47" name="Freeform 1534"/>
            <p:cNvSpPr>
              <a:spLocks/>
            </p:cNvSpPr>
            <p:nvPr/>
          </p:nvSpPr>
          <p:spPr bwMode="auto">
            <a:xfrm>
              <a:off x="970855" y="5955835"/>
              <a:ext cx="7921625" cy="381795"/>
            </a:xfrm>
            <a:prstGeom prst="parallelogram">
              <a:avLst>
                <a:gd name="adj" fmla="val 0"/>
              </a:avLst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90500" prstMaterial="legacyMatte">
              <a:bevelT w="13500" h="13500" prst="angle"/>
              <a:bevelB w="13500" h="13500" prst="angle"/>
              <a:extrusionClr>
                <a:srgbClr val="8EA5C8"/>
              </a:extrusionClr>
            </a:sp3d>
          </p:spPr>
          <p:txBody>
            <a:bodyPr lIns="36000" tIns="36000" rIns="36000" bIns="36000" anchor="ctr">
              <a:flatTx/>
            </a:bodyPr>
            <a:lstStyle/>
            <a:p>
              <a:pPr algn="ctr"/>
              <a:endParaRPr kumimoji="1" lang="zh-CN" altLang="zh-CN" sz="1200" b="1">
                <a:latin typeface="华文细黑" pitchFamily="2" charset="-122"/>
                <a:cs typeface="Arial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070868" y="5994731"/>
              <a:ext cx="2321719" cy="323850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kumimoji="1" lang="en-US" altLang="zh-CN" sz="1200" b="1" dirty="0" smtClean="0">
                  <a:solidFill>
                    <a:srgbClr val="FFFFFF"/>
                  </a:solidFill>
                  <a:latin typeface="华文细黑" pitchFamily="2" charset="-122"/>
                  <a:ea typeface="华文细黑" pitchFamily="2" charset="-122"/>
                  <a:cs typeface="Arial" pitchFamily="34" charset="0"/>
                </a:rPr>
                <a:t>Operation System</a:t>
              </a:r>
              <a:endParaRPr kumimoji="1" lang="en-US" altLang="zh-CN" sz="1200" b="1" dirty="0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cs typeface="Arial" pitchFamily="34" charset="0"/>
              </a:endParaRPr>
            </a:p>
          </p:txBody>
        </p:sp>
        <p:sp>
          <p:nvSpPr>
            <p:cNvPr id="49" name="Freeform 1534"/>
            <p:cNvSpPr>
              <a:spLocks/>
            </p:cNvSpPr>
            <p:nvPr/>
          </p:nvSpPr>
          <p:spPr bwMode="auto">
            <a:xfrm>
              <a:off x="970855" y="5166054"/>
              <a:ext cx="7921625" cy="789781"/>
            </a:xfrm>
            <a:prstGeom prst="parallelogram">
              <a:avLst>
                <a:gd name="adj" fmla="val 0"/>
              </a:avLst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90500" prstMaterial="legacyMatte">
              <a:bevelT w="13500" h="13500" prst="angle"/>
              <a:bevelB w="13500" h="13500" prst="angle"/>
              <a:extrusionClr>
                <a:srgbClr val="8EA5C8"/>
              </a:extrusionClr>
            </a:sp3d>
          </p:spPr>
          <p:txBody>
            <a:bodyPr lIns="36000" tIns="36000" rIns="36000" bIns="36000" anchor="ctr">
              <a:flatTx/>
            </a:bodyPr>
            <a:lstStyle/>
            <a:p>
              <a:pPr algn="ctr"/>
              <a:endParaRPr kumimoji="1" lang="zh-CN" altLang="zh-CN" sz="1200" b="1">
                <a:latin typeface="华文细黑" pitchFamily="2" charset="-122"/>
                <a:cs typeface="Arial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3509268" y="6031265"/>
              <a:ext cx="2816694" cy="306365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kumimoji="1" lang="en-US" altLang="zh-CN" sz="1200" b="1" dirty="0" smtClean="0">
                  <a:solidFill>
                    <a:srgbClr val="FFFFFF"/>
                  </a:solidFill>
                  <a:latin typeface="华文细黑" pitchFamily="2" charset="-122"/>
                  <a:ea typeface="华文细黑" pitchFamily="2" charset="-122"/>
                  <a:cs typeface="Arial" pitchFamily="34" charset="0"/>
                </a:rPr>
                <a:t>Database</a:t>
              </a:r>
              <a:endParaRPr kumimoji="1" lang="en-US" altLang="zh-CN" sz="1200" b="1" dirty="0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cs typeface="Arial" pitchFamily="34" charset="0"/>
              </a:endParaRPr>
            </a:p>
          </p:txBody>
        </p:sp>
        <p:sp>
          <p:nvSpPr>
            <p:cNvPr id="52" name="矩形 51"/>
            <p:cNvSpPr/>
            <p:nvPr/>
          </p:nvSpPr>
          <p:spPr bwMode="auto">
            <a:xfrm>
              <a:off x="3641125" y="2237046"/>
              <a:ext cx="1058863" cy="287337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模型设计器</a:t>
              </a:r>
            </a:p>
          </p:txBody>
        </p:sp>
        <p:sp>
          <p:nvSpPr>
            <p:cNvPr id="53" name="矩形 52"/>
            <p:cNvSpPr/>
            <p:nvPr/>
          </p:nvSpPr>
          <p:spPr bwMode="auto">
            <a:xfrm>
              <a:off x="4808461" y="2751558"/>
              <a:ext cx="1058863" cy="28733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权限设计器</a:t>
              </a:r>
            </a:p>
          </p:txBody>
        </p:sp>
        <p:sp>
          <p:nvSpPr>
            <p:cNvPr id="54" name="矩形 53"/>
            <p:cNvSpPr/>
            <p:nvPr/>
          </p:nvSpPr>
          <p:spPr bwMode="auto">
            <a:xfrm>
              <a:off x="4880469" y="2248197"/>
              <a:ext cx="1058863" cy="287337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en-US" altLang="zh-CN" sz="1200" b="1" dirty="0">
                  <a:latin typeface="华文细黑" pitchFamily="2" charset="-122"/>
                  <a:cs typeface="Arial" charset="0"/>
                </a:rPr>
                <a:t>UI</a:t>
              </a:r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设计器</a:t>
              </a:r>
            </a:p>
          </p:txBody>
        </p:sp>
        <p:sp>
          <p:nvSpPr>
            <p:cNvPr id="55" name="矩形 54"/>
            <p:cNvSpPr/>
            <p:nvPr/>
          </p:nvSpPr>
          <p:spPr bwMode="auto">
            <a:xfrm>
              <a:off x="6056463" y="2752252"/>
              <a:ext cx="1058863" cy="28733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流程设计器</a:t>
              </a:r>
            </a:p>
          </p:txBody>
        </p:sp>
        <p:sp>
          <p:nvSpPr>
            <p:cNvPr id="56" name="矩形 55"/>
            <p:cNvSpPr/>
            <p:nvPr/>
          </p:nvSpPr>
          <p:spPr bwMode="auto">
            <a:xfrm>
              <a:off x="2360189" y="2238426"/>
              <a:ext cx="1058863" cy="287337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用户管理</a:t>
              </a:r>
            </a:p>
          </p:txBody>
        </p:sp>
        <p:sp>
          <p:nvSpPr>
            <p:cNvPr id="57" name="矩形 56"/>
            <p:cNvSpPr/>
            <p:nvPr/>
          </p:nvSpPr>
          <p:spPr bwMode="auto">
            <a:xfrm>
              <a:off x="3606401" y="2740912"/>
              <a:ext cx="1058863" cy="28733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规则设计器</a:t>
              </a:r>
            </a:p>
          </p:txBody>
        </p:sp>
        <p:sp>
          <p:nvSpPr>
            <p:cNvPr id="64" name="矩形 63"/>
            <p:cNvSpPr/>
            <p:nvPr/>
          </p:nvSpPr>
          <p:spPr bwMode="auto">
            <a:xfrm>
              <a:off x="6089397" y="2231035"/>
              <a:ext cx="1058863" cy="298450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查询设计器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6650384" y="6009434"/>
              <a:ext cx="2043659" cy="251996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kumimoji="1" lang="en-US" altLang="zh-CN" sz="1200" b="1" dirty="0" smtClean="0">
                  <a:solidFill>
                    <a:srgbClr val="FFFFFF"/>
                  </a:solidFill>
                  <a:latin typeface="华文细黑" pitchFamily="2" charset="-122"/>
                  <a:ea typeface="华文细黑" pitchFamily="2" charset="-122"/>
                  <a:cs typeface="Arial" pitchFamily="34" charset="0"/>
                </a:rPr>
                <a:t>File System</a:t>
              </a:r>
              <a:endParaRPr kumimoji="1" lang="en-US" altLang="zh-CN" sz="1200" b="1" dirty="0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cs typeface="Arial" pitchFamily="34" charset="0"/>
              </a:endParaRPr>
            </a:p>
          </p:txBody>
        </p:sp>
        <p:sp>
          <p:nvSpPr>
            <p:cNvPr id="68" name="矩形 67"/>
            <p:cNvSpPr/>
            <p:nvPr/>
          </p:nvSpPr>
          <p:spPr bwMode="auto">
            <a:xfrm>
              <a:off x="2361506" y="2748228"/>
              <a:ext cx="1058863" cy="287337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操作管理器</a:t>
              </a:r>
            </a:p>
          </p:txBody>
        </p:sp>
        <p:sp>
          <p:nvSpPr>
            <p:cNvPr id="69" name="矩形 6">
              <a:hlinkClick r:id="rId3" action="ppaction://hlinkpres?slideindex=1&amp;slidetitle="/>
            </p:cNvPr>
            <p:cNvSpPr>
              <a:spLocks noChangeArrowheads="1"/>
            </p:cNvSpPr>
            <p:nvPr/>
          </p:nvSpPr>
          <p:spPr bwMode="auto">
            <a:xfrm>
              <a:off x="178692" y="3289630"/>
              <a:ext cx="698500" cy="1690174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基础应用平台</a:t>
              </a:r>
            </a:p>
          </p:txBody>
        </p:sp>
        <p:sp>
          <p:nvSpPr>
            <p:cNvPr id="70" name="矩形 69"/>
            <p:cNvSpPr/>
            <p:nvPr/>
          </p:nvSpPr>
          <p:spPr bwMode="auto">
            <a:xfrm>
              <a:off x="970855" y="3298324"/>
              <a:ext cx="6285877" cy="1697146"/>
            </a:xfrm>
            <a:prstGeom prst="rect">
              <a:avLst/>
            </a:prstGeom>
            <a:gradFill>
              <a:gsLst>
                <a:gs pos="0">
                  <a:srgbClr val="CFCFCF">
                    <a:alpha val="70000"/>
                  </a:srgbClr>
                </a:gs>
                <a:gs pos="100000">
                  <a:srgbClr val="B2B2B2">
                    <a:alpha val="80000"/>
                  </a:srgbClr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90500" contourW="6350" prstMaterial="legacyMatte">
              <a:bevelT w="13500" h="13500" prst="angle"/>
              <a:bevelB w="13500" h="13500" prst="angle"/>
              <a:extrusionClr>
                <a:schemeClr val="bg1">
                  <a:lumMod val="95000"/>
                </a:schemeClr>
              </a:extrusionClr>
              <a:contourClr>
                <a:schemeClr val="bg1"/>
              </a:contourClr>
            </a:sp3d>
          </p:spPr>
          <p:txBody>
            <a:bodyPr lIns="3240000" tIns="792000" rIns="0" bIns="468000" anchor="ctr">
              <a:flatTx/>
            </a:bodyPr>
            <a:lstStyle/>
            <a:p>
              <a:pPr marL="987425" indent="-363538" algn="ctr">
                <a:defRPr/>
              </a:pPr>
              <a:endParaRPr kumimoji="1" lang="zh-CN" altLang="zh-CN" sz="1200" b="1">
                <a:solidFill>
                  <a:srgbClr val="C00000"/>
                </a:solidFill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71" name="矩形 20"/>
            <p:cNvSpPr>
              <a:spLocks noChangeArrowheads="1"/>
            </p:cNvSpPr>
            <p:nvPr/>
          </p:nvSpPr>
          <p:spPr bwMode="auto">
            <a:xfrm>
              <a:off x="3269608" y="3501187"/>
              <a:ext cx="797381" cy="322513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系统模型</a:t>
              </a:r>
            </a:p>
          </p:txBody>
        </p:sp>
        <p:sp>
          <p:nvSpPr>
            <p:cNvPr id="72" name="矩形 22"/>
            <p:cNvSpPr>
              <a:spLocks noChangeArrowheads="1"/>
            </p:cNvSpPr>
            <p:nvPr/>
          </p:nvSpPr>
          <p:spPr bwMode="auto">
            <a:xfrm>
              <a:off x="6046315" y="4553594"/>
              <a:ext cx="973137" cy="322513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规则引擎</a:t>
              </a:r>
            </a:p>
          </p:txBody>
        </p:sp>
        <p:sp>
          <p:nvSpPr>
            <p:cNvPr id="73" name="矩形 21"/>
            <p:cNvSpPr>
              <a:spLocks noChangeArrowheads="1"/>
            </p:cNvSpPr>
            <p:nvPr/>
          </p:nvSpPr>
          <p:spPr bwMode="auto">
            <a:xfrm>
              <a:off x="5147244" y="4048798"/>
              <a:ext cx="771083" cy="322513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规则服务</a:t>
              </a:r>
            </a:p>
          </p:txBody>
        </p:sp>
        <p:sp>
          <p:nvSpPr>
            <p:cNvPr id="74" name="矩形 20"/>
            <p:cNvSpPr>
              <a:spLocks noChangeArrowheads="1"/>
            </p:cNvSpPr>
            <p:nvPr/>
          </p:nvSpPr>
          <p:spPr bwMode="auto">
            <a:xfrm>
              <a:off x="2266255" y="3491991"/>
              <a:ext cx="785812" cy="322513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权限服务</a:t>
              </a:r>
            </a:p>
          </p:txBody>
        </p:sp>
        <p:sp>
          <p:nvSpPr>
            <p:cNvPr id="75" name="矩形 20"/>
            <p:cNvSpPr>
              <a:spLocks noChangeArrowheads="1"/>
            </p:cNvSpPr>
            <p:nvPr/>
          </p:nvSpPr>
          <p:spPr bwMode="auto">
            <a:xfrm>
              <a:off x="1165325" y="3498315"/>
              <a:ext cx="819942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流程服务</a:t>
              </a:r>
            </a:p>
          </p:txBody>
        </p:sp>
        <p:sp>
          <p:nvSpPr>
            <p:cNvPr id="76" name="矩形 21"/>
            <p:cNvSpPr>
              <a:spLocks noChangeArrowheads="1"/>
            </p:cNvSpPr>
            <p:nvPr/>
          </p:nvSpPr>
          <p:spPr bwMode="auto">
            <a:xfrm>
              <a:off x="4282096" y="3547720"/>
              <a:ext cx="752192" cy="322513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日志服务</a:t>
              </a:r>
            </a:p>
          </p:txBody>
        </p:sp>
        <p:sp>
          <p:nvSpPr>
            <p:cNvPr id="77" name="矩形 21"/>
            <p:cNvSpPr>
              <a:spLocks noChangeArrowheads="1"/>
            </p:cNvSpPr>
            <p:nvPr/>
          </p:nvSpPr>
          <p:spPr bwMode="auto">
            <a:xfrm>
              <a:off x="1165325" y="4029512"/>
              <a:ext cx="819942" cy="322513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模型服务</a:t>
              </a:r>
            </a:p>
          </p:txBody>
        </p:sp>
        <p:sp>
          <p:nvSpPr>
            <p:cNvPr id="78" name="矩形 21"/>
            <p:cNvSpPr>
              <a:spLocks noChangeArrowheads="1"/>
            </p:cNvSpPr>
            <p:nvPr/>
          </p:nvSpPr>
          <p:spPr bwMode="auto">
            <a:xfrm>
              <a:off x="2384524" y="4526755"/>
              <a:ext cx="978695" cy="332716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持久化框架</a:t>
              </a:r>
            </a:p>
          </p:txBody>
        </p:sp>
        <p:sp>
          <p:nvSpPr>
            <p:cNvPr id="79" name="矩形 20"/>
            <p:cNvSpPr>
              <a:spLocks noChangeArrowheads="1"/>
            </p:cNvSpPr>
            <p:nvPr/>
          </p:nvSpPr>
          <p:spPr bwMode="auto">
            <a:xfrm>
              <a:off x="3280667" y="4029512"/>
              <a:ext cx="786322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  操作服务</a:t>
              </a:r>
            </a:p>
          </p:txBody>
        </p:sp>
        <p:sp>
          <p:nvSpPr>
            <p:cNvPr id="80" name="矩形 20"/>
            <p:cNvSpPr>
              <a:spLocks noChangeArrowheads="1"/>
            </p:cNvSpPr>
            <p:nvPr/>
          </p:nvSpPr>
          <p:spPr bwMode="auto">
            <a:xfrm>
              <a:off x="5214067" y="3544814"/>
              <a:ext cx="758824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  查询引擎</a:t>
              </a:r>
            </a:p>
          </p:txBody>
        </p:sp>
        <p:sp>
          <p:nvSpPr>
            <p:cNvPr id="81" name="矩形 20"/>
            <p:cNvSpPr>
              <a:spLocks noChangeArrowheads="1"/>
            </p:cNvSpPr>
            <p:nvPr/>
          </p:nvSpPr>
          <p:spPr bwMode="auto">
            <a:xfrm>
              <a:off x="3491060" y="4542021"/>
              <a:ext cx="1008062" cy="34780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  文件存储服务</a:t>
              </a:r>
            </a:p>
          </p:txBody>
        </p:sp>
        <p:sp>
          <p:nvSpPr>
            <p:cNvPr id="82" name="矩形 21"/>
            <p:cNvSpPr>
              <a:spLocks noChangeArrowheads="1"/>
            </p:cNvSpPr>
            <p:nvPr/>
          </p:nvSpPr>
          <p:spPr bwMode="auto">
            <a:xfrm>
              <a:off x="1147067" y="4510119"/>
              <a:ext cx="1008063" cy="324094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存储结构框架</a:t>
              </a:r>
            </a:p>
          </p:txBody>
        </p:sp>
        <p:sp>
          <p:nvSpPr>
            <p:cNvPr id="83" name="矩形 20"/>
            <p:cNvSpPr>
              <a:spLocks noChangeArrowheads="1"/>
            </p:cNvSpPr>
            <p:nvPr/>
          </p:nvSpPr>
          <p:spPr bwMode="auto">
            <a:xfrm>
              <a:off x="2237682" y="4035836"/>
              <a:ext cx="814385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 对象服务</a:t>
              </a:r>
            </a:p>
          </p:txBody>
        </p:sp>
        <p:sp>
          <p:nvSpPr>
            <p:cNvPr id="84" name="矩形 20"/>
            <p:cNvSpPr>
              <a:spLocks noChangeArrowheads="1"/>
            </p:cNvSpPr>
            <p:nvPr/>
          </p:nvSpPr>
          <p:spPr bwMode="auto">
            <a:xfrm>
              <a:off x="4787204" y="4518305"/>
              <a:ext cx="997743" cy="34780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  全文检索服务</a:t>
              </a:r>
            </a:p>
          </p:txBody>
        </p:sp>
        <p:sp>
          <p:nvSpPr>
            <p:cNvPr id="85" name="矩形 20"/>
            <p:cNvSpPr>
              <a:spLocks noChangeArrowheads="1"/>
            </p:cNvSpPr>
            <p:nvPr/>
          </p:nvSpPr>
          <p:spPr bwMode="auto">
            <a:xfrm>
              <a:off x="4211140" y="4035836"/>
              <a:ext cx="777593" cy="309865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en-US" altLang="zh-CN" sz="1200" b="1" dirty="0">
                  <a:latin typeface="华文细黑" pitchFamily="2" charset="-122"/>
                  <a:cs typeface="Arial" charset="0"/>
                </a:rPr>
                <a:t>UI</a:t>
              </a:r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引擎</a:t>
              </a:r>
            </a:p>
          </p:txBody>
        </p:sp>
        <p:sp>
          <p:nvSpPr>
            <p:cNvPr id="87" name="矩形 86"/>
            <p:cNvSpPr/>
            <p:nvPr/>
          </p:nvSpPr>
          <p:spPr bwMode="auto">
            <a:xfrm>
              <a:off x="1160508" y="2790917"/>
              <a:ext cx="1058863" cy="28733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日志配置</a:t>
              </a:r>
            </a:p>
          </p:txBody>
        </p:sp>
        <p:sp>
          <p:nvSpPr>
            <p:cNvPr id="88" name="矩形 87"/>
            <p:cNvSpPr/>
            <p:nvPr/>
          </p:nvSpPr>
          <p:spPr bwMode="auto">
            <a:xfrm>
              <a:off x="1136053" y="2248196"/>
              <a:ext cx="1058863" cy="28733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系统配置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1004194" y="5571044"/>
              <a:ext cx="7888285" cy="384792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kumimoji="1" lang="zh-CN" altLang="en-US" sz="2000" b="1" dirty="0" smtClean="0">
                  <a:solidFill>
                    <a:srgbClr val="FFFFFF"/>
                  </a:solidFill>
                  <a:latin typeface="华文细黑" pitchFamily="2" charset="-122"/>
                  <a:ea typeface="华文细黑" pitchFamily="2" charset="-122"/>
                  <a:cs typeface="Arial" pitchFamily="34" charset="0"/>
                </a:rPr>
                <a:t>中间件</a:t>
              </a:r>
              <a:r>
                <a:rPr kumimoji="1" lang="en-US" altLang="zh-CN" sz="2000" b="1" dirty="0" smtClean="0">
                  <a:solidFill>
                    <a:srgbClr val="FFFFFF"/>
                  </a:solidFill>
                  <a:latin typeface="华文细黑" pitchFamily="2" charset="-122"/>
                  <a:ea typeface="华文细黑" pitchFamily="2" charset="-122"/>
                  <a:cs typeface="Arial" pitchFamily="34" charset="0"/>
                </a:rPr>
                <a:t>/</a:t>
              </a:r>
              <a:r>
                <a:rPr kumimoji="1" lang="zh-CN" altLang="en-US" sz="2000" b="1" dirty="0" smtClean="0">
                  <a:solidFill>
                    <a:srgbClr val="FFFFFF"/>
                  </a:solidFill>
                  <a:latin typeface="华文细黑" pitchFamily="2" charset="-122"/>
                  <a:ea typeface="华文细黑" pitchFamily="2" charset="-122"/>
                  <a:cs typeface="Arial" pitchFamily="34" charset="0"/>
                </a:rPr>
                <a:t>应用服务器</a:t>
              </a:r>
              <a:endParaRPr kumimoji="1" lang="en-US" altLang="zh-CN" sz="2000" b="1" dirty="0" smtClean="0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cs typeface="Arial" pitchFamily="34" charset="0"/>
              </a:endParaRPr>
            </a:p>
          </p:txBody>
        </p:sp>
        <p:sp>
          <p:nvSpPr>
            <p:cNvPr id="90" name="矩形 6"/>
            <p:cNvSpPr>
              <a:spLocks noChangeArrowheads="1"/>
            </p:cNvSpPr>
            <p:nvPr/>
          </p:nvSpPr>
          <p:spPr bwMode="auto">
            <a:xfrm>
              <a:off x="178692" y="5149644"/>
              <a:ext cx="698500" cy="1168937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 smtClean="0">
                  <a:latin typeface="华文细黑" pitchFamily="2" charset="-122"/>
                  <a:cs typeface="Arial" charset="0"/>
                </a:rPr>
                <a:t>基础技术平台</a:t>
              </a:r>
              <a:endParaRPr kumimoji="1" lang="zh-CN" altLang="en-US" sz="12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91" name="矩形 20"/>
            <p:cNvSpPr>
              <a:spLocks noChangeArrowheads="1"/>
            </p:cNvSpPr>
            <p:nvPr/>
          </p:nvSpPr>
          <p:spPr bwMode="auto">
            <a:xfrm>
              <a:off x="1144567" y="5222448"/>
              <a:ext cx="1018856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事务</a:t>
              </a:r>
            </a:p>
          </p:txBody>
        </p:sp>
        <p:sp>
          <p:nvSpPr>
            <p:cNvPr id="92" name="矩形 20"/>
            <p:cNvSpPr>
              <a:spLocks noChangeArrowheads="1"/>
            </p:cNvSpPr>
            <p:nvPr/>
          </p:nvSpPr>
          <p:spPr bwMode="auto">
            <a:xfrm>
              <a:off x="2418656" y="5216753"/>
              <a:ext cx="944564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异常</a:t>
              </a:r>
            </a:p>
          </p:txBody>
        </p:sp>
        <p:sp>
          <p:nvSpPr>
            <p:cNvPr id="93" name="矩形 20"/>
            <p:cNvSpPr>
              <a:spLocks noChangeArrowheads="1"/>
            </p:cNvSpPr>
            <p:nvPr/>
          </p:nvSpPr>
          <p:spPr bwMode="auto">
            <a:xfrm>
              <a:off x="3663521" y="5216752"/>
              <a:ext cx="918104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事件</a:t>
              </a:r>
            </a:p>
          </p:txBody>
        </p:sp>
        <p:sp>
          <p:nvSpPr>
            <p:cNvPr id="94" name="矩形 20"/>
            <p:cNvSpPr>
              <a:spLocks noChangeArrowheads="1"/>
            </p:cNvSpPr>
            <p:nvPr/>
          </p:nvSpPr>
          <p:spPr bwMode="auto">
            <a:xfrm>
              <a:off x="4848326" y="5185303"/>
              <a:ext cx="989012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en-US" altLang="zh-CN" sz="1200" b="1" dirty="0" smtClean="0">
                  <a:latin typeface="华文细黑" pitchFamily="2" charset="-122"/>
                  <a:cs typeface="Arial" charset="0"/>
                </a:rPr>
                <a:t>AOP</a:t>
              </a:r>
              <a:endParaRPr kumimoji="1" lang="zh-CN" altLang="en-US" sz="12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95" name="矩形 20"/>
            <p:cNvSpPr>
              <a:spLocks noChangeArrowheads="1"/>
            </p:cNvSpPr>
            <p:nvPr/>
          </p:nvSpPr>
          <p:spPr bwMode="auto">
            <a:xfrm>
              <a:off x="6101656" y="5195681"/>
              <a:ext cx="989012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en-US" altLang="zh-CN" sz="1200" b="1" dirty="0" smtClean="0">
                  <a:latin typeface="华文细黑" pitchFamily="2" charset="-122"/>
                  <a:cs typeface="Arial" charset="0"/>
                </a:rPr>
                <a:t>ESB/MQ</a:t>
              </a:r>
              <a:endParaRPr kumimoji="1" lang="zh-CN" altLang="en-US" sz="12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96" name="矩形 20"/>
            <p:cNvSpPr>
              <a:spLocks noChangeArrowheads="1"/>
            </p:cNvSpPr>
            <p:nvPr/>
          </p:nvSpPr>
          <p:spPr bwMode="auto">
            <a:xfrm>
              <a:off x="7353135" y="5189986"/>
              <a:ext cx="989012" cy="316189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安全</a:t>
              </a:r>
            </a:p>
          </p:txBody>
        </p:sp>
        <p:sp>
          <p:nvSpPr>
            <p:cNvPr id="97" name="矩形 21"/>
            <p:cNvSpPr>
              <a:spLocks noChangeArrowheads="1"/>
            </p:cNvSpPr>
            <p:nvPr/>
          </p:nvSpPr>
          <p:spPr bwMode="auto">
            <a:xfrm>
              <a:off x="6173757" y="4048798"/>
              <a:ext cx="845695" cy="322513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用户服务</a:t>
              </a:r>
            </a:p>
          </p:txBody>
        </p:sp>
        <p:sp>
          <p:nvSpPr>
            <p:cNvPr id="98" name="矩形 21"/>
            <p:cNvSpPr>
              <a:spLocks noChangeArrowheads="1"/>
            </p:cNvSpPr>
            <p:nvPr/>
          </p:nvSpPr>
          <p:spPr bwMode="auto">
            <a:xfrm>
              <a:off x="6173314" y="3547720"/>
              <a:ext cx="845695" cy="322513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认证</a:t>
              </a:r>
              <a:r>
                <a:rPr kumimoji="1" lang="zh-CN" altLang="en-US" sz="1200" b="1" dirty="0" smtClean="0">
                  <a:latin typeface="华文细黑" pitchFamily="2" charset="-122"/>
                  <a:cs typeface="Arial" charset="0"/>
                </a:rPr>
                <a:t>服务</a:t>
              </a:r>
              <a:endParaRPr kumimoji="1" lang="zh-CN" altLang="en-US" sz="12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108" name="矩形 6">
              <a:hlinkClick r:id="rId3" action="ppaction://hlinkpres?slideindex=1&amp;slidetitle="/>
            </p:cNvPr>
            <p:cNvSpPr>
              <a:spLocks noChangeArrowheads="1"/>
            </p:cNvSpPr>
            <p:nvPr/>
          </p:nvSpPr>
          <p:spPr bwMode="auto">
            <a:xfrm>
              <a:off x="212031" y="2028798"/>
              <a:ext cx="698500" cy="1119396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应用</a:t>
              </a:r>
              <a:r>
                <a:rPr kumimoji="1" lang="zh-CN" altLang="en-US" sz="1200" b="1" dirty="0" smtClean="0">
                  <a:latin typeface="华文细黑" pitchFamily="2" charset="-122"/>
                  <a:cs typeface="Arial" charset="0"/>
                </a:rPr>
                <a:t>设计工具集</a:t>
              </a:r>
              <a:endParaRPr kumimoji="1" lang="zh-CN" altLang="en-US" sz="12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127" name="矩形 126"/>
            <p:cNvSpPr/>
            <p:nvPr/>
          </p:nvSpPr>
          <p:spPr bwMode="auto">
            <a:xfrm>
              <a:off x="1027921" y="1248552"/>
              <a:ext cx="6325214" cy="660398"/>
            </a:xfrm>
            <a:prstGeom prst="rect">
              <a:avLst/>
            </a:prstGeom>
            <a:gradFill>
              <a:gsLst>
                <a:gs pos="0">
                  <a:srgbClr val="CFCFCF">
                    <a:alpha val="70000"/>
                  </a:srgbClr>
                </a:gs>
                <a:gs pos="100000">
                  <a:srgbClr val="B2B2B2">
                    <a:alpha val="80000"/>
                  </a:srgbClr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90500" contourW="6350" prstMaterial="legacyMatte">
              <a:bevelT w="13500" h="13500" prst="angle"/>
              <a:bevelB w="13500" h="13500" prst="angle"/>
              <a:extrusionClr>
                <a:schemeClr val="bg1">
                  <a:lumMod val="95000"/>
                </a:schemeClr>
              </a:extrusionClr>
              <a:contourClr>
                <a:schemeClr val="bg1"/>
              </a:contourClr>
            </a:sp3d>
          </p:spPr>
          <p:txBody>
            <a:bodyPr lIns="3240000" tIns="792000" rIns="0" bIns="468000" anchor="ctr">
              <a:flatTx/>
            </a:bodyPr>
            <a:lstStyle/>
            <a:p>
              <a:pPr marL="987425" indent="-363538" algn="ctr">
                <a:defRPr/>
              </a:pPr>
              <a:endParaRPr kumimoji="1" lang="zh-CN" altLang="zh-CN" sz="1200" b="1">
                <a:solidFill>
                  <a:srgbClr val="C00000"/>
                </a:solidFill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133" name="矩形 132"/>
            <p:cNvSpPr/>
            <p:nvPr/>
          </p:nvSpPr>
          <p:spPr bwMode="auto">
            <a:xfrm>
              <a:off x="4205953" y="1486003"/>
              <a:ext cx="1157315" cy="28733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开发</a:t>
              </a:r>
              <a:r>
                <a:rPr kumimoji="1" lang="zh-CN" altLang="en-US" sz="1200" b="1" dirty="0" smtClean="0">
                  <a:latin typeface="华文细黑" pitchFamily="2" charset="-122"/>
                  <a:cs typeface="Arial" charset="0"/>
                </a:rPr>
                <a:t>项目模板</a:t>
              </a:r>
              <a:endParaRPr kumimoji="1" lang="zh-CN" altLang="en-US" sz="12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135" name="矩形 134"/>
            <p:cNvSpPr/>
            <p:nvPr/>
          </p:nvSpPr>
          <p:spPr bwMode="auto">
            <a:xfrm>
              <a:off x="2611731" y="1481687"/>
              <a:ext cx="1315754" cy="287337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公共组件代码库</a:t>
              </a:r>
            </a:p>
          </p:txBody>
        </p:sp>
        <p:sp>
          <p:nvSpPr>
            <p:cNvPr id="136" name="矩形 135"/>
            <p:cNvSpPr/>
            <p:nvPr/>
          </p:nvSpPr>
          <p:spPr bwMode="auto">
            <a:xfrm>
              <a:off x="1206725" y="1493319"/>
              <a:ext cx="1177799" cy="28733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开发环境</a:t>
              </a:r>
              <a:r>
                <a:rPr kumimoji="1" lang="zh-CN" altLang="en-US" sz="1200" b="1" dirty="0" smtClean="0">
                  <a:latin typeface="华文细黑" pitchFamily="2" charset="-122"/>
                  <a:cs typeface="Arial" charset="0"/>
                </a:rPr>
                <a:t>设置</a:t>
              </a:r>
              <a:endParaRPr kumimoji="1" lang="zh-CN" altLang="en-US" sz="12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138" name="矩形 6">
              <a:hlinkClick r:id="rId3" action="ppaction://hlinkpres?slideindex=1&amp;slidetitle="/>
            </p:cNvPr>
            <p:cNvSpPr>
              <a:spLocks noChangeArrowheads="1"/>
            </p:cNvSpPr>
            <p:nvPr/>
          </p:nvSpPr>
          <p:spPr bwMode="auto">
            <a:xfrm>
              <a:off x="235758" y="1248552"/>
              <a:ext cx="698500" cy="644732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 smtClean="0">
                  <a:latin typeface="华文细黑" pitchFamily="2" charset="-122"/>
                  <a:cs typeface="Arial" charset="0"/>
                </a:rPr>
                <a:t>代码开发</a:t>
              </a:r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工具集</a:t>
              </a:r>
            </a:p>
          </p:txBody>
        </p:sp>
        <p:sp>
          <p:nvSpPr>
            <p:cNvPr id="139" name="矩形 6">
              <a:hlinkClick r:id="rId3" action="ppaction://hlinkpres?slideindex=1&amp;slidetitle="/>
            </p:cNvPr>
            <p:cNvSpPr>
              <a:spLocks noChangeArrowheads="1"/>
            </p:cNvSpPr>
            <p:nvPr/>
          </p:nvSpPr>
          <p:spPr bwMode="auto">
            <a:xfrm>
              <a:off x="7498390" y="3823700"/>
              <a:ext cx="1394089" cy="1156104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2400" b="1" dirty="0">
                  <a:latin typeface="华文细黑" pitchFamily="2" charset="-122"/>
                  <a:cs typeface="Arial" charset="0"/>
                </a:rPr>
                <a:t>系统</a:t>
              </a:r>
              <a:r>
                <a:rPr kumimoji="1" lang="zh-CN" altLang="en-US" sz="2400" b="1" dirty="0" smtClean="0">
                  <a:latin typeface="华文细黑" pitchFamily="2" charset="-122"/>
                  <a:cs typeface="Arial" charset="0"/>
                </a:rPr>
                <a:t>运维</a:t>
              </a:r>
              <a:endParaRPr kumimoji="1" lang="en-US" altLang="zh-CN" sz="2400" b="1" dirty="0" smtClean="0">
                <a:latin typeface="华文细黑" pitchFamily="2" charset="-122"/>
                <a:cs typeface="Arial" charset="0"/>
              </a:endParaRPr>
            </a:p>
            <a:p>
              <a:pPr algn="ctr"/>
              <a:r>
                <a:rPr kumimoji="1" lang="zh-CN" altLang="en-US" sz="2400" b="1" dirty="0" smtClean="0">
                  <a:latin typeface="华文细黑" pitchFamily="2" charset="-122"/>
                  <a:cs typeface="Arial" charset="0"/>
                </a:rPr>
                <a:t>监控</a:t>
              </a:r>
              <a:endParaRPr kumimoji="1" lang="zh-CN" altLang="en-US" sz="24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140" name="矩形 6">
              <a:hlinkClick r:id="rId3" action="ppaction://hlinkpres?slideindex=1&amp;slidetitle="/>
            </p:cNvPr>
            <p:cNvSpPr>
              <a:spLocks noChangeArrowheads="1"/>
            </p:cNvSpPr>
            <p:nvPr/>
          </p:nvSpPr>
          <p:spPr bwMode="auto">
            <a:xfrm>
              <a:off x="7498391" y="2538829"/>
              <a:ext cx="1394089" cy="1156104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2400" b="1" dirty="0" smtClean="0">
                  <a:latin typeface="华文细黑" pitchFamily="2" charset="-122"/>
                  <a:cs typeface="Arial" charset="0"/>
                </a:rPr>
                <a:t>组装部署</a:t>
              </a:r>
              <a:endParaRPr kumimoji="1" lang="zh-CN" altLang="en-US" sz="24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141" name="矩形 6">
              <a:hlinkClick r:id="rId3" action="ppaction://hlinkpres?slideindex=1&amp;slidetitle="/>
            </p:cNvPr>
            <p:cNvSpPr>
              <a:spLocks noChangeArrowheads="1"/>
            </p:cNvSpPr>
            <p:nvPr/>
          </p:nvSpPr>
          <p:spPr bwMode="auto">
            <a:xfrm>
              <a:off x="7498391" y="1196752"/>
              <a:ext cx="1394089" cy="1156104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2400" b="1" dirty="0" smtClean="0">
                  <a:latin typeface="华文细黑" pitchFamily="2" charset="-122"/>
                  <a:cs typeface="Arial" charset="0"/>
                </a:rPr>
                <a:t>标准规范</a:t>
              </a:r>
              <a:endParaRPr kumimoji="1" lang="en-US" altLang="zh-CN" sz="2400" b="1" dirty="0" smtClean="0">
                <a:latin typeface="华文细黑" pitchFamily="2" charset="-122"/>
                <a:cs typeface="Arial" charset="0"/>
              </a:endParaRPr>
            </a:p>
            <a:p>
              <a:pPr algn="ctr"/>
              <a:r>
                <a:rPr kumimoji="1" lang="zh-CN" altLang="en-US" sz="2400" b="1" dirty="0" smtClean="0">
                  <a:latin typeface="华文细黑" pitchFamily="2" charset="-122"/>
                  <a:cs typeface="Arial" charset="0"/>
                </a:rPr>
                <a:t>开发指南</a:t>
              </a:r>
              <a:endParaRPr kumimoji="1" lang="zh-CN" altLang="en-US" sz="2400" b="1" dirty="0">
                <a:latin typeface="华文细黑" pitchFamily="2" charset="-122"/>
                <a:cs typeface="Arial" charset="0"/>
              </a:endParaRPr>
            </a:p>
          </p:txBody>
        </p:sp>
        <p:sp>
          <p:nvSpPr>
            <p:cNvPr id="142" name="矩形 141"/>
            <p:cNvSpPr/>
            <p:nvPr/>
          </p:nvSpPr>
          <p:spPr bwMode="auto">
            <a:xfrm>
              <a:off x="5646113" y="1494663"/>
              <a:ext cx="1157315" cy="28733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7000" contourW="6350" prstMaterial="legacyMatte">
              <a:bevelT w="13500" h="13500" prst="angle"/>
              <a:bevelB w="13500" h="13500" prst="angle"/>
              <a:extrusionClr>
                <a:schemeClr val="accent2">
                  <a:lumMod val="60000"/>
                  <a:lumOff val="40000"/>
                </a:schemeClr>
              </a:extrusionClr>
              <a:contourClr>
                <a:schemeClr val="bg1"/>
              </a:contourClr>
            </a:sp3d>
          </p:spPr>
          <p:txBody>
            <a:bodyPr lIns="0" tIns="0" rIns="0" bIns="0" anchor="ctr">
              <a:flatTx/>
            </a:bodyPr>
            <a:lstStyle/>
            <a:p>
              <a:pPr algn="ctr"/>
              <a:r>
                <a:rPr kumimoji="1" lang="zh-CN" altLang="en-US" sz="1200" b="1" dirty="0">
                  <a:latin typeface="华文细黑" pitchFamily="2" charset="-122"/>
                  <a:cs typeface="Arial" charset="0"/>
                </a:rPr>
                <a:t>项目</a:t>
              </a:r>
              <a:r>
                <a:rPr kumimoji="1" lang="zh-CN" altLang="en-US" sz="1200" b="1" dirty="0" smtClean="0">
                  <a:latin typeface="华文细黑" pitchFamily="2" charset="-122"/>
                  <a:cs typeface="Arial" charset="0"/>
                </a:rPr>
                <a:t>调试部署</a:t>
              </a:r>
              <a:endParaRPr kumimoji="1" lang="zh-CN" altLang="en-US" sz="1200" b="1" dirty="0">
                <a:latin typeface="华文细黑" pitchFamily="2" charset="-122"/>
                <a:cs typeface="Arial" charset="0"/>
              </a:endParaRPr>
            </a:p>
          </p:txBody>
        </p:sp>
      </p:grp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55" y="692696"/>
            <a:ext cx="8934450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3" y="708738"/>
            <a:ext cx="9035481" cy="574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470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下箭头 101"/>
          <p:cNvSpPr/>
          <p:nvPr/>
        </p:nvSpPr>
        <p:spPr bwMode="auto">
          <a:xfrm rot="2322570">
            <a:off x="5500727" y="1691190"/>
            <a:ext cx="484632" cy="4403413"/>
          </a:xfrm>
          <a:prstGeom prst="downArrow">
            <a:avLst/>
          </a:prstGeom>
          <a:solidFill>
            <a:srgbClr val="3399FF"/>
          </a:solidFill>
          <a:ln w="12700" cap="sq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" name="下箭头 28"/>
          <p:cNvSpPr/>
          <p:nvPr/>
        </p:nvSpPr>
        <p:spPr bwMode="auto">
          <a:xfrm rot="19150361">
            <a:off x="2483420" y="1736360"/>
            <a:ext cx="484632" cy="4403413"/>
          </a:xfrm>
          <a:prstGeom prst="downArrow">
            <a:avLst/>
          </a:prstGeom>
          <a:solidFill>
            <a:srgbClr val="3399FF"/>
          </a:solidFill>
          <a:ln w="12700" cap="sq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5425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应用快速开发平台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2" name="椭圆 21"/>
          <p:cNvSpPr/>
          <p:nvPr/>
        </p:nvSpPr>
        <p:spPr bwMode="auto">
          <a:xfrm>
            <a:off x="371794" y="1211560"/>
            <a:ext cx="1293400" cy="1224136"/>
          </a:xfrm>
          <a:prstGeom prst="ellipse">
            <a:avLst/>
          </a:prstGeom>
          <a:solidFill>
            <a:srgbClr val="3399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24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0" name="椭圆 99"/>
          <p:cNvSpPr/>
          <p:nvPr/>
        </p:nvSpPr>
        <p:spPr bwMode="auto">
          <a:xfrm>
            <a:off x="1343848" y="2447621"/>
            <a:ext cx="1293400" cy="1224136"/>
          </a:xfrm>
          <a:prstGeom prst="ellipse">
            <a:avLst/>
          </a:prstGeom>
          <a:solidFill>
            <a:srgbClr val="3399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2400" b="1" i="1" dirty="0">
              <a:solidFill>
                <a:schemeClr val="tx1"/>
              </a:solidFill>
            </a:endParaRPr>
          </a:p>
        </p:txBody>
      </p:sp>
      <p:sp>
        <p:nvSpPr>
          <p:cNvPr id="101" name="椭圆 100"/>
          <p:cNvSpPr/>
          <p:nvPr/>
        </p:nvSpPr>
        <p:spPr bwMode="auto">
          <a:xfrm>
            <a:off x="3434824" y="5085585"/>
            <a:ext cx="1293400" cy="1224136"/>
          </a:xfrm>
          <a:prstGeom prst="ellipse">
            <a:avLst/>
          </a:prstGeom>
          <a:solidFill>
            <a:srgbClr val="3399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t" anchorCtr="0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2400" b="1" i="1" dirty="0">
              <a:solidFill>
                <a:schemeClr val="tx1"/>
              </a:solidFill>
            </a:endParaRPr>
          </a:p>
        </p:txBody>
      </p:sp>
      <p:sp>
        <p:nvSpPr>
          <p:cNvPr id="103" name="椭圆 102"/>
          <p:cNvSpPr/>
          <p:nvPr/>
        </p:nvSpPr>
        <p:spPr bwMode="auto">
          <a:xfrm>
            <a:off x="6842248" y="1129364"/>
            <a:ext cx="1293400" cy="1224136"/>
          </a:xfrm>
          <a:prstGeom prst="ellipse">
            <a:avLst/>
          </a:prstGeom>
          <a:solidFill>
            <a:srgbClr val="3399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24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4" name="椭圆 103"/>
          <p:cNvSpPr/>
          <p:nvPr/>
        </p:nvSpPr>
        <p:spPr bwMode="auto">
          <a:xfrm>
            <a:off x="5743043" y="2447621"/>
            <a:ext cx="1293400" cy="1224136"/>
          </a:xfrm>
          <a:prstGeom prst="ellipse">
            <a:avLst/>
          </a:prstGeom>
          <a:solidFill>
            <a:srgbClr val="3399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2400" b="1" i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99792" y="5531651"/>
            <a:ext cx="303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</a:rPr>
              <a:t>个性代码及系统部署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982120" y="2828811"/>
            <a:ext cx="2089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</a:rPr>
              <a:t>数据模型定义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81018" y="1592795"/>
            <a:ext cx="2173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</a:rPr>
              <a:t>需求模型定义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91312" y="2821819"/>
            <a:ext cx="2129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</a:rPr>
              <a:t>详细系统验证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16216" y="1484784"/>
            <a:ext cx="2106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</a:rPr>
              <a:t>系统集成验证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36" name="椭圆 35"/>
          <p:cNvSpPr/>
          <p:nvPr/>
        </p:nvSpPr>
        <p:spPr bwMode="auto">
          <a:xfrm>
            <a:off x="2319099" y="3730710"/>
            <a:ext cx="1293400" cy="1224136"/>
          </a:xfrm>
          <a:prstGeom prst="ellipse">
            <a:avLst/>
          </a:prstGeom>
          <a:solidFill>
            <a:srgbClr val="3399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t" anchorCtr="0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2400" b="1" i="1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4138" y="4111945"/>
            <a:ext cx="2665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</a:rPr>
              <a:t>功能及</a:t>
            </a:r>
            <a:r>
              <a:rPr lang="en-US" altLang="zh-CN" sz="2400" b="1" dirty="0" smtClean="0">
                <a:solidFill>
                  <a:schemeClr val="tx1"/>
                </a:solidFill>
              </a:rPr>
              <a:t>UI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模型定义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38" name="椭圆 37"/>
          <p:cNvSpPr/>
          <p:nvPr/>
        </p:nvSpPr>
        <p:spPr bwMode="auto">
          <a:xfrm>
            <a:off x="4716474" y="3773994"/>
            <a:ext cx="1293400" cy="1224136"/>
          </a:xfrm>
          <a:prstGeom prst="ellipse">
            <a:avLst/>
          </a:prstGeom>
          <a:solidFill>
            <a:srgbClr val="3399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t" anchorCtr="0"/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2400" b="1" i="1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93227" y="4151053"/>
            <a:ext cx="2103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</a:rPr>
              <a:t>原型系统验证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45413" name="图示 145412"/>
          <p:cNvGraphicFramePr/>
          <p:nvPr>
            <p:extLst>
              <p:ext uri="{D42A27DB-BD31-4B8C-83A1-F6EECF244321}">
                <p14:modId xmlns:p14="http://schemas.microsoft.com/office/powerpoint/2010/main" val="981673491"/>
              </p:ext>
            </p:extLst>
          </p:nvPr>
        </p:nvGraphicFramePr>
        <p:xfrm>
          <a:off x="1321049" y="836712"/>
          <a:ext cx="5521199" cy="3101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166269" y="814257"/>
            <a:ext cx="8811461" cy="5715000"/>
            <a:chOff x="166269" y="814257"/>
            <a:chExt cx="8811461" cy="5715000"/>
          </a:xfrm>
        </p:grpSpPr>
        <p:pic>
          <p:nvPicPr>
            <p:cNvPr id="41" name="Picture 2" descr="C:\Users\nick\Desktop\617图\617图\业务建模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269" y="814257"/>
              <a:ext cx="8811461" cy="571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1630616" y="2924944"/>
              <a:ext cx="21492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/>
                  </a:solidFill>
                </a:rPr>
                <a:t>系统快速定义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47564" y="871406"/>
            <a:ext cx="8530165" cy="5657851"/>
            <a:chOff x="447564" y="871406"/>
            <a:chExt cx="8530165" cy="5657851"/>
          </a:xfrm>
        </p:grpSpPr>
        <p:pic>
          <p:nvPicPr>
            <p:cNvPr id="42" name="Picture 2" descr="C:\Users\nick\Desktop\617图\617图\编码规则管理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564" y="871406"/>
              <a:ext cx="8530165" cy="5657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1554137" y="3671757"/>
              <a:ext cx="34499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/>
                  </a:solidFill>
                </a:rPr>
                <a:t>信息编码快速定义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6917" y="1115786"/>
            <a:ext cx="8240813" cy="5554220"/>
            <a:chOff x="736917" y="1115786"/>
            <a:chExt cx="7405627" cy="5554220"/>
          </a:xfrm>
        </p:grpSpPr>
        <p:pic>
          <p:nvPicPr>
            <p:cNvPr id="47" name="Picture 12" descr="C:\Users\nick\Desktop\617图\模块权限管理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917" y="1115786"/>
              <a:ext cx="7405627" cy="5554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5076056" y="3290476"/>
              <a:ext cx="27363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/>
                  </a:solidFill>
                </a:rPr>
                <a:t>应用快速定义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5409" name="组合 145408"/>
          <p:cNvGrpSpPr/>
          <p:nvPr/>
        </p:nvGrpSpPr>
        <p:grpSpPr>
          <a:xfrm>
            <a:off x="1005049" y="1385757"/>
            <a:ext cx="7887431" cy="4923964"/>
            <a:chOff x="1005049" y="1385757"/>
            <a:chExt cx="7887431" cy="4923964"/>
          </a:xfrm>
        </p:grpSpPr>
        <p:pic>
          <p:nvPicPr>
            <p:cNvPr id="97282" name="Picture 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049" y="1385757"/>
              <a:ext cx="7887431" cy="4923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5408" name="TextBox 145407"/>
            <p:cNvSpPr txBox="1"/>
            <p:nvPr/>
          </p:nvSpPr>
          <p:spPr>
            <a:xfrm>
              <a:off x="4219465" y="4612718"/>
              <a:ext cx="33497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/>
                  </a:solidFill>
                </a:rPr>
                <a:t>应用快速呈现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173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25" name="Rectangle 17"/>
          <p:cNvSpPr>
            <a:spLocks noChangeArrowheads="1"/>
          </p:cNvSpPr>
          <p:nvPr/>
        </p:nvSpPr>
        <p:spPr bwMode="gray">
          <a:xfrm>
            <a:off x="1588" y="115888"/>
            <a:ext cx="8713787" cy="487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应用快速开发平台</a:t>
            </a:r>
            <a:r>
              <a:rPr lang="en-US" altLang="zh-CN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-</a:t>
            </a:r>
            <a:r>
              <a:rPr lang="zh-CN" altLang="en-US" sz="2000" dirty="0" smtClean="0">
                <a:solidFill>
                  <a:srgbClr val="0070C0"/>
                </a:solidFill>
                <a:latin typeface="+mj-ea"/>
                <a:ea typeface="+mj-ea"/>
                <a:cs typeface="+mj-cs"/>
              </a:rPr>
              <a:t>构建主流程</a:t>
            </a:r>
            <a:endParaRPr lang="en-US" altLang="zh-CN" sz="2000" dirty="0">
              <a:solidFill>
                <a:srgbClr val="0070C0"/>
              </a:solidFill>
              <a:latin typeface="+mj-ea"/>
              <a:ea typeface="+mj-ea"/>
              <a:cs typeface="+mj-cs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225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22561" name="对象 3225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667178"/>
              </p:ext>
            </p:extLst>
          </p:nvPr>
        </p:nvGraphicFramePr>
        <p:xfrm>
          <a:off x="129974" y="1219200"/>
          <a:ext cx="8853921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87" name="Visio" r:id="rId4" imgW="6533204" imgH="3699923" progId="Visio.Drawing.11">
                  <p:embed/>
                </p:oleObj>
              </mc:Choice>
              <mc:Fallback>
                <p:oleObj name="Visio" r:id="rId4" imgW="6533204" imgH="3699923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974" y="1219200"/>
                        <a:ext cx="8853921" cy="5105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6200" y="685800"/>
            <a:ext cx="800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快速使用视频见  </a:t>
            </a:r>
            <a:r>
              <a:rPr lang="en-US" altLang="zh-CN" sz="2000" dirty="0" smtClean="0">
                <a:solidFill>
                  <a:schemeClr val="tx1"/>
                </a:solidFill>
              </a:rPr>
              <a:t>demo.AVI</a:t>
            </a:r>
            <a:r>
              <a:rPr lang="zh-CN" altLang="en-US" sz="2000" dirty="0" smtClean="0">
                <a:solidFill>
                  <a:schemeClr val="tx1"/>
                </a:solidFill>
              </a:rPr>
              <a:t>、</a:t>
            </a:r>
            <a:r>
              <a:rPr lang="en-US" altLang="zh-CN" sz="2000" dirty="0">
                <a:solidFill>
                  <a:schemeClr val="tx1"/>
                </a:solidFill>
              </a:rPr>
              <a:t>demo-</a:t>
            </a:r>
            <a:r>
              <a:rPr lang="zh-CN" altLang="en-US" sz="2000" dirty="0" smtClean="0">
                <a:solidFill>
                  <a:schemeClr val="tx1"/>
                </a:solidFill>
              </a:rPr>
              <a:t>系统建模</a:t>
            </a:r>
            <a:r>
              <a:rPr lang="en-US" altLang="zh-CN" sz="2000" dirty="0" smtClean="0">
                <a:solidFill>
                  <a:schemeClr val="tx1"/>
                </a:solidFill>
              </a:rPr>
              <a:t>.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vsd</a:t>
            </a:r>
            <a:r>
              <a:rPr lang="zh-CN" altLang="en-US" sz="2000" dirty="0" smtClean="0">
                <a:solidFill>
                  <a:schemeClr val="tx1"/>
                </a:solidFill>
              </a:rPr>
              <a:t>、</a:t>
            </a:r>
            <a:r>
              <a:rPr lang="en-US" altLang="zh-CN" sz="2000" dirty="0">
                <a:solidFill>
                  <a:schemeClr val="tx1"/>
                </a:solidFill>
              </a:rPr>
              <a:t>demo-UI</a:t>
            </a:r>
            <a:r>
              <a:rPr lang="zh-CN" altLang="en-US" sz="2000" dirty="0" smtClean="0">
                <a:solidFill>
                  <a:schemeClr val="tx1"/>
                </a:solidFill>
              </a:rPr>
              <a:t>设计</a:t>
            </a:r>
            <a:r>
              <a:rPr lang="en-US" altLang="zh-CN" sz="2000" dirty="0" smtClean="0">
                <a:solidFill>
                  <a:schemeClr val="tx1"/>
                </a:solidFill>
              </a:rPr>
              <a:t>.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vsd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12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6563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13390" y="5774708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13390" y="5203208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8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304800" y="10668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685800" y="24384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系统模块管理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 bwMode="auto">
          <a:xfrm>
            <a:off x="304800" y="7620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19" name="Group 66"/>
          <p:cNvGrpSpPr>
            <a:grpSpLocks/>
          </p:cNvGrpSpPr>
          <p:nvPr/>
        </p:nvGrpSpPr>
        <p:grpSpPr bwMode="auto">
          <a:xfrm>
            <a:off x="685800" y="17526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登陆模块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685800" y="24384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系统模块管理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 bwMode="auto">
          <a:xfrm>
            <a:off x="304800" y="16764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685800" y="17526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登陆模块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登录模块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chemeClr val="tx1"/>
                </a:solidFill>
              </a:rPr>
              <a:t>登录模块：在登录对话框中填写用户名、密码，系统根据用户名判断用户的角色，根据角色加载用户具有权限的功能模块进行显示。</a:t>
            </a:r>
            <a:endParaRPr lang="en-US" altLang="zh-CN" sz="1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</a:pPr>
            <a:endParaRPr lang="en-US" altLang="zh-CN" sz="1400" dirty="0" smtClean="0">
              <a:solidFill>
                <a:schemeClr val="tx1"/>
              </a:solidFill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23622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76400"/>
            <a:ext cx="853511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685800" y="24384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系统模块管理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 bwMode="auto">
          <a:xfrm>
            <a:off x="304800" y="23622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685800" y="17526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登陆模块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对于本系统的系统模块管理，框架支持三种类型的定义：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自定义功能模块定义；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chemeClr val="tx1"/>
                </a:solidFill>
              </a:rPr>
              <a:t>自定义类必须继承</a:t>
            </a:r>
            <a:r>
              <a:rPr lang="en-US" altLang="zh-CN" sz="1400" dirty="0" err="1" smtClean="0">
                <a:solidFill>
                  <a:schemeClr val="tx1"/>
                </a:solidFill>
              </a:rPr>
              <a:t>com.vci.rmip.allcommon</a:t>
            </a:r>
            <a:r>
              <a:rPr lang="en-US" altLang="zh-CN" sz="1400" dirty="0" smtClean="0">
                <a:solidFill>
                  <a:schemeClr val="tx1"/>
                </a:solidFill>
              </a:rPr>
              <a:t>. </a:t>
            </a:r>
            <a:r>
              <a:rPr lang="en-US" altLang="zh-CN" sz="1400" dirty="0" err="1" smtClean="0">
                <a:solidFill>
                  <a:schemeClr val="tx1"/>
                </a:solidFill>
              </a:rPr>
              <a:t>VCIBasePanel</a:t>
            </a:r>
            <a:r>
              <a:rPr lang="zh-CN" altLang="en-US" sz="1400" dirty="0" smtClean="0">
                <a:solidFill>
                  <a:schemeClr val="tx1"/>
                </a:solidFill>
              </a:rPr>
              <a:t>类，实现带有一个</a:t>
            </a:r>
            <a:r>
              <a:rPr lang="en-US" altLang="zh-CN" sz="1400" dirty="0" err="1" smtClean="0">
                <a:solidFill>
                  <a:schemeClr val="tx1"/>
                </a:solidFill>
              </a:rPr>
              <a:t>FunctionObject</a:t>
            </a:r>
            <a:r>
              <a:rPr lang="zh-CN" altLang="en-US" sz="1400" dirty="0" smtClean="0">
                <a:solidFill>
                  <a:schemeClr val="tx1"/>
                </a:solidFill>
              </a:rPr>
              <a:t>参数的构造函数，其中</a:t>
            </a:r>
            <a:r>
              <a:rPr lang="en-US" altLang="zh-CN" sz="1400" dirty="0" err="1" smtClean="0">
                <a:solidFill>
                  <a:schemeClr val="tx1"/>
                </a:solidFill>
              </a:rPr>
              <a:t>FunctionObject</a:t>
            </a:r>
            <a:r>
              <a:rPr lang="zh-CN" altLang="en-US" sz="1400" dirty="0" smtClean="0">
                <a:solidFill>
                  <a:schemeClr val="tx1"/>
                </a:solidFill>
              </a:rPr>
              <a:t>参数的值来源于如下图所示定义：</a:t>
            </a:r>
            <a:endParaRPr lang="en-US" altLang="zh-CN" sz="1400" dirty="0" smtClean="0">
              <a:solidFill>
                <a:schemeClr val="tx1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chemeClr val="tx1"/>
                </a:solidFill>
              </a:rPr>
              <a:t>默认为三级模块管理：一级、二级为模块分类，三级为具体的功能。</a:t>
            </a:r>
            <a:endParaRPr lang="en-US" altLang="zh-CN" sz="1400" dirty="0" smtClean="0">
              <a:solidFill>
                <a:schemeClr val="tx1"/>
              </a:solidFill>
            </a:endParaRPr>
          </a:p>
        </p:txBody>
      </p:sp>
      <p:pic>
        <p:nvPicPr>
          <p:cNvPr id="321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3200"/>
            <a:ext cx="595312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自定义功能模块定义的参数说明如下：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模块名称：模块的中文名称，同一层次中不能重复；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模块别名：日志记录的模块名称；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800" dirty="0" smtClean="0">
                <a:solidFill>
                  <a:srgbClr val="000066"/>
                </a:solidFill>
              </a:rPr>
              <a:t>C/S</a:t>
            </a:r>
            <a:r>
              <a:rPr lang="zh-CN" altLang="en-US" sz="1800" dirty="0" smtClean="0">
                <a:solidFill>
                  <a:srgbClr val="000066"/>
                </a:solidFill>
              </a:rPr>
              <a:t>：模块的实现类全路径；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chemeClr val="tx1"/>
                </a:solidFill>
              </a:rPr>
              <a:t>序号：模块在同一级别中的排列顺序，系统加载按此顺序号对模块进行加载；</a:t>
            </a:r>
            <a:endParaRPr lang="en-US" altLang="zh-CN" sz="1800" dirty="0" smtClean="0">
              <a:solidFill>
                <a:schemeClr val="tx1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chemeClr val="tx1"/>
                </a:solidFill>
              </a:rPr>
              <a:t>是否有效：当前模块是否当前发布的版本中出现，勾选则出现，不勾选不出现。</a:t>
            </a:r>
            <a:r>
              <a:rPr lang="zh-CN" altLang="en-US" sz="1800" dirty="0">
                <a:solidFill>
                  <a:schemeClr val="tx1"/>
                </a:solidFill>
              </a:rPr>
              <a:t>模块编号有严格的限制，具体编号</a:t>
            </a:r>
            <a:r>
              <a:rPr lang="zh-CN" altLang="en-US" sz="1800" dirty="0" smtClean="0">
                <a:solidFill>
                  <a:schemeClr val="tx1"/>
                </a:solidFill>
              </a:rPr>
              <a:t>规则见</a:t>
            </a:r>
            <a:r>
              <a:rPr lang="en-US" altLang="zh-CN" sz="1800" dirty="0" smtClean="0">
                <a:solidFill>
                  <a:schemeClr val="tx1"/>
                </a:solidFill>
              </a:rPr>
              <a:t>&lt;&lt;</a:t>
            </a:r>
            <a:r>
              <a:rPr lang="zh-CN" altLang="en-US" sz="1800" dirty="0" smtClean="0">
                <a:solidFill>
                  <a:schemeClr val="tx1"/>
                </a:solidFill>
              </a:rPr>
              <a:t>初始化</a:t>
            </a:r>
            <a:r>
              <a:rPr lang="zh-CN" altLang="en-US" sz="1800" dirty="0">
                <a:solidFill>
                  <a:schemeClr val="tx1"/>
                </a:solidFill>
              </a:rPr>
              <a:t>使用手册</a:t>
            </a:r>
            <a:r>
              <a:rPr lang="en-US" altLang="zh-CN" sz="1800" dirty="0">
                <a:solidFill>
                  <a:schemeClr val="tx1"/>
                </a:solidFill>
              </a:rPr>
              <a:t>.</a:t>
            </a:r>
            <a:r>
              <a:rPr lang="en-US" altLang="zh-CN" sz="1800" dirty="0" smtClean="0">
                <a:solidFill>
                  <a:schemeClr val="tx1"/>
                </a:solidFill>
              </a:rPr>
              <a:t>doc&gt;&gt;</a:t>
            </a:r>
            <a:endParaRPr lang="zh-CN" altLang="en-US" sz="1800" dirty="0">
              <a:solidFill>
                <a:schemeClr val="tx1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系统功能模块定义的按钮定义：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778696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1" y="1219200"/>
            <a:ext cx="8305799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295400"/>
            <a:ext cx="795310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>
                <a:solidFill>
                  <a:srgbClr val="000066"/>
                </a:solidFill>
              </a:rPr>
              <a:t>系统</a:t>
            </a:r>
            <a:r>
              <a:rPr lang="zh-CN" altLang="en-US" sz="1800" dirty="0" smtClean="0">
                <a:solidFill>
                  <a:srgbClr val="000066"/>
                </a:solidFill>
              </a:rPr>
              <a:t>功能模块定义的配置效果示例如下：</a:t>
            </a:r>
            <a:endParaRPr lang="en-US" altLang="zh-CN" sz="1800" dirty="0" smtClean="0">
              <a:solidFill>
                <a:schemeClr val="tx1"/>
              </a:solidFill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32944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609600"/>
            <a:ext cx="8991600" cy="58673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对于本系统的系统模块管理，框架支持三种类型的定义：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基于对象建模的</a:t>
            </a:r>
            <a:r>
              <a:rPr lang="en-US" altLang="zh-CN" sz="1800" dirty="0" smtClean="0">
                <a:solidFill>
                  <a:srgbClr val="000066"/>
                </a:solidFill>
              </a:rPr>
              <a:t>C/S</a:t>
            </a:r>
            <a:r>
              <a:rPr lang="zh-CN" altLang="en-US" sz="1800" dirty="0" smtClean="0">
                <a:solidFill>
                  <a:srgbClr val="000066"/>
                </a:solidFill>
              </a:rPr>
              <a:t>模块定义：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chemeClr val="tx1"/>
                </a:solidFill>
              </a:rPr>
              <a:t>默认为三级模块管理：一级、二级为模块分类，三级为具体的功能。</a:t>
            </a:r>
            <a:endParaRPr lang="en-US" altLang="zh-CN" sz="1600" dirty="0" smtClean="0">
              <a:solidFill>
                <a:schemeClr val="tx1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chemeClr val="tx1"/>
                </a:solidFill>
              </a:rPr>
              <a:t>三级模块定义中，</a:t>
            </a:r>
            <a:r>
              <a:rPr lang="en-US" altLang="zh-CN" sz="1600" dirty="0" smtClean="0">
                <a:solidFill>
                  <a:schemeClr val="tx1"/>
                </a:solidFill>
              </a:rPr>
              <a:t>C/S</a:t>
            </a:r>
            <a:r>
              <a:rPr lang="zh-CN" altLang="en-US" sz="1600" dirty="0" smtClean="0">
                <a:solidFill>
                  <a:schemeClr val="tx1"/>
                </a:solidFill>
              </a:rPr>
              <a:t>定义必须使用如下格式：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plm.uif.engine.client.UILayoutPanel?type</a:t>
            </a:r>
            <a:r>
              <a:rPr lang="en-US" altLang="zh-CN" sz="1600" dirty="0" smtClean="0">
                <a:solidFill>
                  <a:schemeClr val="tx1"/>
                </a:solidFill>
              </a:rPr>
              <a:t>=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product&amp;context</a:t>
            </a:r>
            <a:r>
              <a:rPr lang="en-US" altLang="zh-CN" sz="1600" dirty="0" smtClean="0">
                <a:solidFill>
                  <a:schemeClr val="tx1"/>
                </a:solidFill>
              </a:rPr>
              <a:t>=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productManagement</a:t>
            </a:r>
            <a:r>
              <a:rPr lang="zh-CN" altLang="en-US" sz="1600" dirty="0" smtClean="0">
                <a:solidFill>
                  <a:schemeClr val="tx1"/>
                </a:solidFill>
              </a:rPr>
              <a:t>，其中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plm.uif.engine.client.UILayoutPanel</a:t>
            </a:r>
            <a:r>
              <a:rPr lang="en-US" altLang="zh-CN" sz="1600" dirty="0" smtClean="0">
                <a:solidFill>
                  <a:schemeClr val="tx1"/>
                </a:solidFill>
              </a:rPr>
              <a:t>?</a:t>
            </a:r>
            <a:r>
              <a:rPr lang="zh-CN" altLang="en-US" sz="1600" dirty="0" smtClean="0">
                <a:solidFill>
                  <a:schemeClr val="tx1"/>
                </a:solidFill>
              </a:rPr>
              <a:t>为必须具有的前缀，</a:t>
            </a:r>
            <a:r>
              <a:rPr lang="en-US" altLang="zh-CN" sz="1600" dirty="0" smtClean="0">
                <a:solidFill>
                  <a:schemeClr val="tx1"/>
                </a:solidFill>
              </a:rPr>
              <a:t>type</a:t>
            </a:r>
            <a:r>
              <a:rPr lang="zh-CN" altLang="en-US" sz="1600" dirty="0" smtClean="0">
                <a:solidFill>
                  <a:schemeClr val="tx1"/>
                </a:solidFill>
              </a:rPr>
              <a:t>和</a:t>
            </a:r>
            <a:r>
              <a:rPr lang="en-US" altLang="zh-CN" sz="1600" dirty="0" smtClean="0">
                <a:solidFill>
                  <a:schemeClr val="tx1"/>
                </a:solidFill>
              </a:rPr>
              <a:t>context</a:t>
            </a:r>
            <a:r>
              <a:rPr lang="zh-CN" altLang="en-US" sz="1600" dirty="0" smtClean="0">
                <a:solidFill>
                  <a:schemeClr val="tx1"/>
                </a:solidFill>
              </a:rPr>
              <a:t>的值根据定义进行配置。其他参数与“</a:t>
            </a:r>
            <a:r>
              <a:rPr lang="zh-CN" altLang="en-US" sz="1600" dirty="0">
                <a:solidFill>
                  <a:srgbClr val="000066"/>
                </a:solidFill>
              </a:rPr>
              <a:t>系统</a:t>
            </a:r>
            <a:r>
              <a:rPr lang="zh-CN" altLang="en-US" sz="1600" dirty="0" smtClean="0">
                <a:solidFill>
                  <a:srgbClr val="000066"/>
                </a:solidFill>
              </a:rPr>
              <a:t>功能模块定义</a:t>
            </a:r>
            <a:r>
              <a:rPr lang="zh-CN" altLang="en-US" sz="1600" dirty="0" smtClean="0">
                <a:solidFill>
                  <a:schemeClr val="tx1"/>
                </a:solidFill>
              </a:rPr>
              <a:t>”一致。</a:t>
            </a:r>
            <a:endParaRPr lang="en-US" altLang="zh-CN" sz="1600" dirty="0" smtClean="0">
              <a:solidFill>
                <a:schemeClr val="tx1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600" dirty="0" smtClean="0">
              <a:solidFill>
                <a:schemeClr val="tx1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276600"/>
            <a:ext cx="88296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609600"/>
            <a:ext cx="8991600" cy="58673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基于对象建模的</a:t>
            </a:r>
            <a:r>
              <a:rPr lang="en-US" altLang="zh-CN" sz="1800" dirty="0" smtClean="0">
                <a:solidFill>
                  <a:srgbClr val="000066"/>
                </a:solidFill>
              </a:rPr>
              <a:t>C/S</a:t>
            </a:r>
            <a:r>
              <a:rPr lang="zh-CN" altLang="en-US" sz="1800" dirty="0" smtClean="0">
                <a:solidFill>
                  <a:srgbClr val="000066"/>
                </a:solidFill>
              </a:rPr>
              <a:t>模块按钮定义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chemeClr val="tx1"/>
                </a:solidFill>
              </a:rPr>
              <a:t>只有一个“查看”按钮，此按钮只控制功能模块是否显示，具体的模块中的按钮通过上下文中的定义进行控制。</a:t>
            </a:r>
            <a:endParaRPr lang="en-US" altLang="zh-CN" sz="1600" dirty="0" smtClean="0">
              <a:solidFill>
                <a:schemeClr val="tx1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828800"/>
            <a:ext cx="8839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609600"/>
            <a:ext cx="8991600" cy="58673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基于对象建模的</a:t>
            </a:r>
            <a:r>
              <a:rPr lang="en-US" altLang="zh-CN" sz="1800" dirty="0" smtClean="0">
                <a:solidFill>
                  <a:srgbClr val="000066"/>
                </a:solidFill>
              </a:rPr>
              <a:t>C/S</a:t>
            </a:r>
            <a:r>
              <a:rPr lang="zh-CN" altLang="en-US" sz="1800" dirty="0" smtClean="0">
                <a:solidFill>
                  <a:srgbClr val="000066"/>
                </a:solidFill>
              </a:rPr>
              <a:t>模块按钮定义示例：</a:t>
            </a: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880996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对于本系统的系统模块管理，框架支持三种类型的定义：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基于对象建模的</a:t>
            </a:r>
            <a:r>
              <a:rPr lang="en-US" altLang="zh-CN" sz="1800" dirty="0" smtClean="0">
                <a:solidFill>
                  <a:srgbClr val="000066"/>
                </a:solidFill>
              </a:rPr>
              <a:t>B/S</a:t>
            </a:r>
            <a:r>
              <a:rPr lang="zh-CN" altLang="en-US" sz="1800" dirty="0" smtClean="0">
                <a:solidFill>
                  <a:srgbClr val="000066"/>
                </a:solidFill>
              </a:rPr>
              <a:t>模块定义；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chemeClr val="tx1"/>
                </a:solidFill>
              </a:rPr>
              <a:t>支持一级和二级功能模块管理，如果存在二级功能模块，一级模块作为分类进行；如果没有二级模块，则一级模块即为具体的功能模块；</a:t>
            </a:r>
            <a:endParaRPr lang="en-US" altLang="zh-CN" sz="1600" dirty="0" smtClean="0">
              <a:solidFill>
                <a:schemeClr val="tx1"/>
              </a:solidFill>
            </a:endParaRPr>
          </a:p>
          <a:p>
            <a:pPr marL="1371600" lvl="2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chemeClr val="tx1"/>
                </a:solidFill>
              </a:rPr>
              <a:t>模块定义的</a:t>
            </a:r>
            <a:r>
              <a:rPr lang="en-US" altLang="zh-CN" sz="1600" dirty="0" smtClean="0">
                <a:solidFill>
                  <a:schemeClr val="tx1"/>
                </a:solidFill>
              </a:rPr>
              <a:t>B/S</a:t>
            </a:r>
            <a:r>
              <a:rPr lang="zh-CN" altLang="en-US" sz="1600" dirty="0" smtClean="0">
                <a:solidFill>
                  <a:schemeClr val="tx1"/>
                </a:solidFill>
              </a:rPr>
              <a:t>参数格式必须符合以下格式：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common!goTable.action?type</a:t>
            </a:r>
            <a:r>
              <a:rPr lang="en-US" altLang="zh-CN" sz="1600" dirty="0" smtClean="0">
                <a:solidFill>
                  <a:schemeClr val="tx1"/>
                </a:solidFill>
              </a:rPr>
              <a:t>=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Part&amp;context</a:t>
            </a:r>
            <a:r>
              <a:rPr lang="en-US" altLang="zh-CN" sz="1600" dirty="0" smtClean="0">
                <a:solidFill>
                  <a:schemeClr val="tx1"/>
                </a:solidFill>
              </a:rPr>
              <a:t>=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PartManagement</a:t>
            </a:r>
            <a:r>
              <a:rPr lang="en-US" altLang="zh-CN" sz="1600" dirty="0" smtClean="0">
                <a:solidFill>
                  <a:schemeClr val="tx1"/>
                </a:solidFill>
              </a:rPr>
              <a:t> </a:t>
            </a:r>
            <a:r>
              <a:rPr lang="zh-CN" altLang="en-US" sz="1600" dirty="0" smtClean="0">
                <a:solidFill>
                  <a:schemeClr val="tx1"/>
                </a:solidFill>
              </a:rPr>
              <a:t>，其中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common!goTable.action</a:t>
            </a:r>
            <a:r>
              <a:rPr lang="en-US" altLang="zh-CN" sz="1600" dirty="0" smtClean="0">
                <a:solidFill>
                  <a:schemeClr val="tx1"/>
                </a:solidFill>
              </a:rPr>
              <a:t>?</a:t>
            </a:r>
            <a:r>
              <a:rPr lang="zh-CN" altLang="en-US" sz="1600" dirty="0" smtClean="0">
                <a:solidFill>
                  <a:schemeClr val="tx1"/>
                </a:solidFill>
              </a:rPr>
              <a:t>为必须具有的前缀，</a:t>
            </a:r>
            <a:r>
              <a:rPr lang="en-US" altLang="zh-CN" sz="1600" dirty="0" smtClean="0">
                <a:solidFill>
                  <a:schemeClr val="tx1"/>
                </a:solidFill>
              </a:rPr>
              <a:t>type</a:t>
            </a:r>
            <a:r>
              <a:rPr lang="zh-CN" altLang="en-US" sz="1600" dirty="0" smtClean="0">
                <a:solidFill>
                  <a:schemeClr val="tx1"/>
                </a:solidFill>
              </a:rPr>
              <a:t>和</a:t>
            </a:r>
            <a:r>
              <a:rPr lang="en-US" altLang="zh-CN" sz="1600" dirty="0" smtClean="0">
                <a:solidFill>
                  <a:schemeClr val="tx1"/>
                </a:solidFill>
              </a:rPr>
              <a:t>context</a:t>
            </a:r>
            <a:r>
              <a:rPr lang="zh-CN" altLang="en-US" sz="1600" dirty="0" smtClean="0">
                <a:solidFill>
                  <a:schemeClr val="tx1"/>
                </a:solidFill>
              </a:rPr>
              <a:t>的值根据定义进行配置。其他参数与“</a:t>
            </a:r>
            <a:r>
              <a:rPr lang="zh-CN" altLang="en-US" sz="1600" dirty="0" smtClean="0">
                <a:solidFill>
                  <a:srgbClr val="000066"/>
                </a:solidFill>
              </a:rPr>
              <a:t>自定义功能模块定义</a:t>
            </a:r>
            <a:r>
              <a:rPr lang="zh-CN" altLang="en-US" sz="1600" dirty="0" smtClean="0">
                <a:solidFill>
                  <a:schemeClr val="tx1"/>
                </a:solidFill>
              </a:rPr>
              <a:t>”一致。如果存在二级菜单，一级菜单后</a:t>
            </a:r>
            <a:r>
              <a:rPr lang="en-US" altLang="zh-CN" sz="1600" dirty="0" smtClean="0">
                <a:solidFill>
                  <a:schemeClr val="tx1"/>
                </a:solidFill>
              </a:rPr>
              <a:t>B/S</a:t>
            </a:r>
            <a:r>
              <a:rPr lang="zh-CN" altLang="en-US" sz="1600" dirty="0" smtClean="0">
                <a:solidFill>
                  <a:schemeClr val="tx1"/>
                </a:solidFill>
              </a:rPr>
              <a:t>参数中</a:t>
            </a:r>
            <a:r>
              <a:rPr lang="en-US" altLang="zh-CN" sz="1600" dirty="0" smtClean="0">
                <a:solidFill>
                  <a:schemeClr val="tx1"/>
                </a:solidFill>
              </a:rPr>
              <a:t>?</a:t>
            </a:r>
            <a:r>
              <a:rPr lang="zh-CN" altLang="en-US" sz="1600" dirty="0" smtClean="0">
                <a:solidFill>
                  <a:schemeClr val="tx1"/>
                </a:solidFill>
              </a:rPr>
              <a:t>后的参数不起作用。</a:t>
            </a:r>
            <a:endParaRPr lang="en-US" altLang="zh-CN" sz="1600" dirty="0" smtClean="0">
              <a:solidFill>
                <a:schemeClr val="tx1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基于对象建模的</a:t>
            </a:r>
            <a:r>
              <a:rPr lang="en-US" altLang="zh-CN" sz="1800" dirty="0" smtClean="0">
                <a:solidFill>
                  <a:srgbClr val="000066"/>
                </a:solidFill>
              </a:rPr>
              <a:t>B/S</a:t>
            </a:r>
            <a:r>
              <a:rPr lang="zh-CN" altLang="en-US" sz="1800" dirty="0" smtClean="0">
                <a:solidFill>
                  <a:srgbClr val="000066"/>
                </a:solidFill>
              </a:rPr>
              <a:t>模块定义的配置界面：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chemeClr val="tx1"/>
                </a:solidFill>
              </a:rPr>
              <a:t>下图为一级模块的配置，如果有二级模块，则在一级模块下继续创建即可</a:t>
            </a:r>
            <a:r>
              <a:rPr lang="zh-CN" altLang="en-US" sz="1800" dirty="0" smtClean="0">
                <a:solidFill>
                  <a:srgbClr val="000066"/>
                </a:solidFill>
              </a:rPr>
              <a:t>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chemeClr val="tx1"/>
                </a:solidFill>
              </a:rPr>
              <a:t>按钮的配置在上下文中定义，此处不需要配置。</a:t>
            </a:r>
            <a:endParaRPr lang="en-US" altLang="zh-CN" sz="1600" dirty="0" smtClean="0">
              <a:solidFill>
                <a:schemeClr val="tx1"/>
              </a:solidFill>
            </a:endParaRPr>
          </a:p>
          <a:p>
            <a:pPr marL="914400" lvl="1" indent="-457200">
              <a:lnSpc>
                <a:spcPct val="150000"/>
              </a:lnSpc>
            </a:pPr>
            <a:endParaRPr lang="en-US" altLang="zh-CN" sz="1800" dirty="0">
              <a:solidFill>
                <a:srgbClr val="000066"/>
              </a:solidFill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145" y="1981200"/>
            <a:ext cx="894384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基础框架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系统模块管理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基于对象建模的</a:t>
            </a:r>
            <a:r>
              <a:rPr lang="en-US" altLang="zh-CN" sz="1800" dirty="0" smtClean="0">
                <a:solidFill>
                  <a:srgbClr val="000066"/>
                </a:solidFill>
              </a:rPr>
              <a:t>B/S</a:t>
            </a:r>
            <a:r>
              <a:rPr lang="zh-CN" altLang="en-US" sz="1800" dirty="0" smtClean="0">
                <a:solidFill>
                  <a:srgbClr val="000066"/>
                </a:solidFill>
              </a:rPr>
              <a:t>模块定义的效果图</a:t>
            </a:r>
            <a:endParaRPr lang="en-US" altLang="zh-CN" sz="1800" dirty="0">
              <a:solidFill>
                <a:srgbClr val="000066"/>
              </a:solidFill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8780941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878520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6563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13390" y="5780396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13390" y="5208896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228600" y="16764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 bwMode="auto">
          <a:xfrm>
            <a:off x="304800" y="7620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</a:t>
              </a: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对象建模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1752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状态池管理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3622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生命周期管理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3" name="Group 66"/>
          <p:cNvGrpSpPr>
            <a:grpSpLocks/>
          </p:cNvGrpSpPr>
          <p:nvPr/>
        </p:nvGrpSpPr>
        <p:grpSpPr bwMode="auto">
          <a:xfrm>
            <a:off x="731838" y="29718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枚举管理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6" name="Group 66"/>
          <p:cNvGrpSpPr>
            <a:grpSpLocks/>
          </p:cNvGrpSpPr>
          <p:nvPr/>
        </p:nvGrpSpPr>
        <p:grpSpPr bwMode="auto">
          <a:xfrm>
            <a:off x="731838" y="3581400"/>
            <a:ext cx="7116762" cy="571500"/>
            <a:chOff x="491" y="1159"/>
            <a:chExt cx="4599" cy="360"/>
          </a:xfrm>
        </p:grpSpPr>
        <p:sp>
          <p:nvSpPr>
            <p:cNvPr id="17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属性管理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22" name="Group 66"/>
          <p:cNvGrpSpPr>
            <a:grpSpLocks/>
          </p:cNvGrpSpPr>
          <p:nvPr/>
        </p:nvGrpSpPr>
        <p:grpSpPr bwMode="auto">
          <a:xfrm>
            <a:off x="731838" y="4191000"/>
            <a:ext cx="7116762" cy="571500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2.5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版本管理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25" name="Group 66"/>
          <p:cNvGrpSpPr>
            <a:grpSpLocks/>
          </p:cNvGrpSpPr>
          <p:nvPr/>
        </p:nvGrpSpPr>
        <p:grpSpPr bwMode="auto">
          <a:xfrm>
            <a:off x="731838" y="4800600"/>
            <a:ext cx="7116762" cy="571500"/>
            <a:chOff x="491" y="1159"/>
            <a:chExt cx="4599" cy="360"/>
          </a:xfrm>
        </p:grpSpPr>
        <p:sp>
          <p:nvSpPr>
            <p:cNvPr id="2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2.6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业务类型管理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28" name="Group 66"/>
          <p:cNvGrpSpPr>
            <a:grpSpLocks/>
          </p:cNvGrpSpPr>
          <p:nvPr/>
        </p:nvGrpSpPr>
        <p:grpSpPr bwMode="auto">
          <a:xfrm>
            <a:off x="731838" y="54483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链接类型管理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对象建模原理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809281"/>
              </p:ext>
            </p:extLst>
          </p:nvPr>
        </p:nvGraphicFramePr>
        <p:xfrm>
          <a:off x="636587" y="838200"/>
          <a:ext cx="7669213" cy="552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02" name="Visio" r:id="rId3" imgW="6497266" imgH="4685222" progId="Visio.Drawing.11">
                  <p:embed/>
                </p:oleObj>
              </mc:Choice>
              <mc:Fallback>
                <p:oleObj name="Visio" r:id="rId3" imgW="6497266" imgH="4685222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7" y="838200"/>
                        <a:ext cx="7669213" cy="55229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5105400" cy="487362"/>
          </a:xfrm>
        </p:spPr>
        <p:txBody>
          <a:bodyPr/>
          <a:lstStyle/>
          <a:p>
            <a:r>
              <a:rPr lang="zh-CN" altLang="en-US" dirty="0"/>
              <a:t>基础应用</a:t>
            </a:r>
            <a:r>
              <a:rPr lang="zh-CN" altLang="en-US" dirty="0" smtClean="0"/>
              <a:t>平台－模型设计器</a:t>
            </a:r>
            <a:r>
              <a:rPr lang="en-US" altLang="zh-CN" dirty="0" smtClean="0"/>
              <a:t>-</a:t>
            </a:r>
            <a:r>
              <a:rPr lang="zh-CN" altLang="en-US" dirty="0" smtClean="0"/>
              <a:t>主流程</a:t>
            </a:r>
            <a:endParaRPr lang="zh-CN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69679" name="Group 47"/>
          <p:cNvGrpSpPr>
            <a:grpSpLocks noChangeAspect="1"/>
          </p:cNvGrpSpPr>
          <p:nvPr/>
        </p:nvGrpSpPr>
        <p:grpSpPr bwMode="auto">
          <a:xfrm>
            <a:off x="263525" y="914400"/>
            <a:ext cx="8610600" cy="4953000"/>
            <a:chOff x="166" y="576"/>
            <a:chExt cx="5424" cy="3120"/>
          </a:xfrm>
        </p:grpSpPr>
        <p:sp>
          <p:nvSpPr>
            <p:cNvPr id="69678" name="AutoShape 46"/>
            <p:cNvSpPr>
              <a:spLocks noChangeAspect="1" noChangeArrowheads="1" noTextEdit="1"/>
            </p:cNvSpPr>
            <p:nvPr/>
          </p:nvSpPr>
          <p:spPr bwMode="auto">
            <a:xfrm>
              <a:off x="166" y="576"/>
              <a:ext cx="5424" cy="3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0" name="Line 48"/>
            <p:cNvSpPr>
              <a:spLocks noChangeShapeType="1"/>
            </p:cNvSpPr>
            <p:nvPr/>
          </p:nvSpPr>
          <p:spPr bwMode="auto">
            <a:xfrm>
              <a:off x="1233" y="2407"/>
              <a:ext cx="219" cy="1"/>
            </a:xfrm>
            <a:prstGeom prst="line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1" name="Freeform 49"/>
            <p:cNvSpPr>
              <a:spLocks/>
            </p:cNvSpPr>
            <p:nvPr/>
          </p:nvSpPr>
          <p:spPr bwMode="auto">
            <a:xfrm>
              <a:off x="1442" y="2363"/>
              <a:ext cx="110" cy="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" y="44"/>
                </a:cxn>
                <a:cxn ang="0">
                  <a:pos x="0" y="89"/>
                </a:cxn>
                <a:cxn ang="0">
                  <a:pos x="0" y="0"/>
                </a:cxn>
              </a:cxnLst>
              <a:rect l="0" t="0" r="r" b="b"/>
              <a:pathLst>
                <a:path w="110" h="89">
                  <a:moveTo>
                    <a:pt x="0" y="0"/>
                  </a:moveTo>
                  <a:lnTo>
                    <a:pt x="110" y="44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2" name="Freeform 50"/>
            <p:cNvSpPr>
              <a:spLocks/>
            </p:cNvSpPr>
            <p:nvPr/>
          </p:nvSpPr>
          <p:spPr bwMode="auto">
            <a:xfrm>
              <a:off x="2491" y="1639"/>
              <a:ext cx="425" cy="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1" y="0"/>
                </a:cxn>
                <a:cxn ang="0">
                  <a:pos x="141" y="768"/>
                </a:cxn>
                <a:cxn ang="0">
                  <a:pos x="425" y="768"/>
                </a:cxn>
              </a:cxnLst>
              <a:rect l="0" t="0" r="r" b="b"/>
              <a:pathLst>
                <a:path w="425" h="768">
                  <a:moveTo>
                    <a:pt x="0" y="0"/>
                  </a:moveTo>
                  <a:lnTo>
                    <a:pt x="141" y="0"/>
                  </a:lnTo>
                  <a:lnTo>
                    <a:pt x="141" y="768"/>
                  </a:lnTo>
                  <a:lnTo>
                    <a:pt x="425" y="768"/>
                  </a:lnTo>
                </a:path>
              </a:pathLst>
            </a:cu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3" name="Freeform 51"/>
            <p:cNvSpPr>
              <a:spLocks/>
            </p:cNvSpPr>
            <p:nvPr/>
          </p:nvSpPr>
          <p:spPr bwMode="auto">
            <a:xfrm>
              <a:off x="2907" y="2363"/>
              <a:ext cx="110" cy="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" y="44"/>
                </a:cxn>
                <a:cxn ang="0">
                  <a:pos x="0" y="89"/>
                </a:cxn>
                <a:cxn ang="0">
                  <a:pos x="0" y="0"/>
                </a:cxn>
              </a:cxnLst>
              <a:rect l="0" t="0" r="r" b="b"/>
              <a:pathLst>
                <a:path w="110" h="89">
                  <a:moveTo>
                    <a:pt x="0" y="0"/>
                  </a:moveTo>
                  <a:lnTo>
                    <a:pt x="110" y="44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4" name="Line 52"/>
            <p:cNvSpPr>
              <a:spLocks noChangeShapeType="1"/>
            </p:cNvSpPr>
            <p:nvPr/>
          </p:nvSpPr>
          <p:spPr bwMode="auto">
            <a:xfrm>
              <a:off x="2491" y="2407"/>
              <a:ext cx="425" cy="1"/>
            </a:xfrm>
            <a:prstGeom prst="line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5" name="Freeform 53"/>
            <p:cNvSpPr>
              <a:spLocks/>
            </p:cNvSpPr>
            <p:nvPr/>
          </p:nvSpPr>
          <p:spPr bwMode="auto">
            <a:xfrm>
              <a:off x="2907" y="2363"/>
              <a:ext cx="110" cy="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" y="44"/>
                </a:cxn>
                <a:cxn ang="0">
                  <a:pos x="0" y="89"/>
                </a:cxn>
                <a:cxn ang="0">
                  <a:pos x="0" y="0"/>
                </a:cxn>
              </a:cxnLst>
              <a:rect l="0" t="0" r="r" b="b"/>
              <a:pathLst>
                <a:path w="110" h="89">
                  <a:moveTo>
                    <a:pt x="0" y="0"/>
                  </a:moveTo>
                  <a:lnTo>
                    <a:pt x="110" y="44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6" name="Freeform 54"/>
            <p:cNvSpPr>
              <a:spLocks/>
            </p:cNvSpPr>
            <p:nvPr/>
          </p:nvSpPr>
          <p:spPr bwMode="auto">
            <a:xfrm>
              <a:off x="2491" y="2407"/>
              <a:ext cx="425" cy="814"/>
            </a:xfrm>
            <a:custGeom>
              <a:avLst/>
              <a:gdLst/>
              <a:ahLst/>
              <a:cxnLst>
                <a:cxn ang="0">
                  <a:pos x="0" y="814"/>
                </a:cxn>
                <a:cxn ang="0">
                  <a:pos x="141" y="814"/>
                </a:cxn>
                <a:cxn ang="0">
                  <a:pos x="141" y="0"/>
                </a:cxn>
                <a:cxn ang="0">
                  <a:pos x="425" y="0"/>
                </a:cxn>
              </a:cxnLst>
              <a:rect l="0" t="0" r="r" b="b"/>
              <a:pathLst>
                <a:path w="425" h="814">
                  <a:moveTo>
                    <a:pt x="0" y="814"/>
                  </a:moveTo>
                  <a:lnTo>
                    <a:pt x="141" y="814"/>
                  </a:lnTo>
                  <a:lnTo>
                    <a:pt x="141" y="0"/>
                  </a:lnTo>
                  <a:lnTo>
                    <a:pt x="425" y="0"/>
                  </a:lnTo>
                </a:path>
              </a:pathLst>
            </a:cu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7" name="Freeform 55"/>
            <p:cNvSpPr>
              <a:spLocks/>
            </p:cNvSpPr>
            <p:nvPr/>
          </p:nvSpPr>
          <p:spPr bwMode="auto">
            <a:xfrm>
              <a:off x="2907" y="2363"/>
              <a:ext cx="110" cy="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" y="44"/>
                </a:cxn>
                <a:cxn ang="0">
                  <a:pos x="0" y="89"/>
                </a:cxn>
                <a:cxn ang="0">
                  <a:pos x="0" y="0"/>
                </a:cxn>
              </a:cxnLst>
              <a:rect l="0" t="0" r="r" b="b"/>
              <a:pathLst>
                <a:path w="110" h="89">
                  <a:moveTo>
                    <a:pt x="0" y="0"/>
                  </a:moveTo>
                  <a:lnTo>
                    <a:pt x="110" y="44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8" name="Line 56"/>
            <p:cNvSpPr>
              <a:spLocks noChangeShapeType="1"/>
            </p:cNvSpPr>
            <p:nvPr/>
          </p:nvSpPr>
          <p:spPr bwMode="auto">
            <a:xfrm>
              <a:off x="3956" y="2407"/>
              <a:ext cx="331" cy="1"/>
            </a:xfrm>
            <a:prstGeom prst="line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89" name="Freeform 57"/>
            <p:cNvSpPr>
              <a:spLocks/>
            </p:cNvSpPr>
            <p:nvPr/>
          </p:nvSpPr>
          <p:spPr bwMode="auto">
            <a:xfrm>
              <a:off x="4278" y="2363"/>
              <a:ext cx="110" cy="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" y="44"/>
                </a:cxn>
                <a:cxn ang="0">
                  <a:pos x="0" y="89"/>
                </a:cxn>
                <a:cxn ang="0">
                  <a:pos x="0" y="0"/>
                </a:cxn>
              </a:cxnLst>
              <a:rect l="0" t="0" r="r" b="b"/>
              <a:pathLst>
                <a:path w="110" h="89">
                  <a:moveTo>
                    <a:pt x="0" y="0"/>
                  </a:moveTo>
                  <a:lnTo>
                    <a:pt x="110" y="44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0" name="Freeform 58"/>
            <p:cNvSpPr>
              <a:spLocks/>
            </p:cNvSpPr>
            <p:nvPr/>
          </p:nvSpPr>
          <p:spPr bwMode="auto">
            <a:xfrm>
              <a:off x="186" y="957"/>
              <a:ext cx="5384" cy="2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6"/>
                </a:cxn>
                <a:cxn ang="0">
                  <a:pos x="478" y="3634"/>
                </a:cxn>
                <a:cxn ang="0">
                  <a:pos x="478" y="3634"/>
                </a:cxn>
                <a:cxn ang="0">
                  <a:pos x="8192" y="3634"/>
                </a:cxn>
                <a:cxn ang="0">
                  <a:pos x="8670" y="3156"/>
                </a:cxn>
                <a:cxn ang="0">
                  <a:pos x="8670" y="3156"/>
                </a:cxn>
                <a:cxn ang="0">
                  <a:pos x="8670" y="3156"/>
                </a:cxn>
                <a:cxn ang="0">
                  <a:pos x="8670" y="0"/>
                </a:cxn>
                <a:cxn ang="0">
                  <a:pos x="0" y="0"/>
                </a:cxn>
              </a:cxnLst>
              <a:rect l="0" t="0" r="r" b="b"/>
              <a:pathLst>
                <a:path w="8670" h="3634">
                  <a:moveTo>
                    <a:pt x="0" y="0"/>
                  </a:moveTo>
                  <a:lnTo>
                    <a:pt x="0" y="3156"/>
                  </a:lnTo>
                  <a:cubicBezTo>
                    <a:pt x="0" y="3420"/>
                    <a:pt x="214" y="3634"/>
                    <a:pt x="478" y="3634"/>
                  </a:cubicBezTo>
                  <a:lnTo>
                    <a:pt x="478" y="3634"/>
                  </a:lnTo>
                  <a:lnTo>
                    <a:pt x="8192" y="3634"/>
                  </a:lnTo>
                  <a:cubicBezTo>
                    <a:pt x="8456" y="3634"/>
                    <a:pt x="8670" y="3420"/>
                    <a:pt x="8670" y="3156"/>
                  </a:cubicBezTo>
                  <a:cubicBezTo>
                    <a:pt x="8670" y="3156"/>
                    <a:pt x="8670" y="3156"/>
                    <a:pt x="8670" y="3156"/>
                  </a:cubicBezTo>
                  <a:lnTo>
                    <a:pt x="8670" y="3156"/>
                  </a:lnTo>
                  <a:lnTo>
                    <a:pt x="867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1" name="Rectangle 59"/>
            <p:cNvSpPr>
              <a:spLocks noChangeArrowheads="1"/>
            </p:cNvSpPr>
            <p:nvPr/>
          </p:nvSpPr>
          <p:spPr bwMode="auto">
            <a:xfrm>
              <a:off x="176" y="588"/>
              <a:ext cx="5406" cy="60"/>
            </a:xfrm>
            <a:prstGeom prst="rect">
              <a:avLst/>
            </a:prstGeom>
            <a:solidFill>
              <a:srgbClr val="F2F5F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2" name="Rectangle 60"/>
            <p:cNvSpPr>
              <a:spLocks noChangeArrowheads="1"/>
            </p:cNvSpPr>
            <p:nvPr/>
          </p:nvSpPr>
          <p:spPr bwMode="auto">
            <a:xfrm>
              <a:off x="176" y="648"/>
              <a:ext cx="5406" cy="48"/>
            </a:xfrm>
            <a:prstGeom prst="rect">
              <a:avLst/>
            </a:prstGeom>
            <a:solidFill>
              <a:srgbClr val="F1F4F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3" name="Rectangle 61"/>
            <p:cNvSpPr>
              <a:spLocks noChangeArrowheads="1"/>
            </p:cNvSpPr>
            <p:nvPr/>
          </p:nvSpPr>
          <p:spPr bwMode="auto">
            <a:xfrm>
              <a:off x="176" y="696"/>
              <a:ext cx="5406" cy="47"/>
            </a:xfrm>
            <a:prstGeom prst="rect">
              <a:avLst/>
            </a:prstGeom>
            <a:solidFill>
              <a:srgbClr val="F1F4F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4" name="Rectangle 62"/>
            <p:cNvSpPr>
              <a:spLocks noChangeArrowheads="1"/>
            </p:cNvSpPr>
            <p:nvPr/>
          </p:nvSpPr>
          <p:spPr bwMode="auto">
            <a:xfrm>
              <a:off x="176" y="743"/>
              <a:ext cx="5406" cy="48"/>
            </a:xfrm>
            <a:prstGeom prst="rect">
              <a:avLst/>
            </a:prstGeom>
            <a:solidFill>
              <a:srgbClr val="F0F4F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5" name="Rectangle 63"/>
            <p:cNvSpPr>
              <a:spLocks noChangeArrowheads="1"/>
            </p:cNvSpPr>
            <p:nvPr/>
          </p:nvSpPr>
          <p:spPr bwMode="auto">
            <a:xfrm>
              <a:off x="176" y="791"/>
              <a:ext cx="5406" cy="48"/>
            </a:xfrm>
            <a:prstGeom prst="rect">
              <a:avLst/>
            </a:prstGeom>
            <a:solidFill>
              <a:srgbClr val="F0F3F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6" name="Rectangle 64"/>
            <p:cNvSpPr>
              <a:spLocks noChangeArrowheads="1"/>
            </p:cNvSpPr>
            <p:nvPr/>
          </p:nvSpPr>
          <p:spPr bwMode="auto">
            <a:xfrm>
              <a:off x="176" y="839"/>
              <a:ext cx="5406" cy="48"/>
            </a:xfrm>
            <a:prstGeom prst="rect">
              <a:avLst/>
            </a:prstGeom>
            <a:solidFill>
              <a:srgbClr val="EFF3F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7" name="Rectangle 65"/>
            <p:cNvSpPr>
              <a:spLocks noChangeArrowheads="1"/>
            </p:cNvSpPr>
            <p:nvPr/>
          </p:nvSpPr>
          <p:spPr bwMode="auto">
            <a:xfrm>
              <a:off x="176" y="887"/>
              <a:ext cx="5406" cy="24"/>
            </a:xfrm>
            <a:prstGeom prst="rect">
              <a:avLst/>
            </a:prstGeom>
            <a:solidFill>
              <a:srgbClr val="EFF3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8" name="Rectangle 66"/>
            <p:cNvSpPr>
              <a:spLocks noChangeArrowheads="1"/>
            </p:cNvSpPr>
            <p:nvPr/>
          </p:nvSpPr>
          <p:spPr bwMode="auto">
            <a:xfrm>
              <a:off x="176" y="911"/>
              <a:ext cx="5406" cy="24"/>
            </a:xfrm>
            <a:prstGeom prst="rect">
              <a:avLst/>
            </a:prstGeom>
            <a:solidFill>
              <a:srgbClr val="EF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99" name="Rectangle 67"/>
            <p:cNvSpPr>
              <a:spLocks noChangeArrowheads="1"/>
            </p:cNvSpPr>
            <p:nvPr/>
          </p:nvSpPr>
          <p:spPr bwMode="auto">
            <a:xfrm>
              <a:off x="176" y="935"/>
              <a:ext cx="5406" cy="36"/>
            </a:xfrm>
            <a:prstGeom prst="rect">
              <a:avLst/>
            </a:prstGeom>
            <a:solidFill>
              <a:srgbClr val="EE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00" name="Freeform 68"/>
            <p:cNvSpPr>
              <a:spLocks/>
            </p:cNvSpPr>
            <p:nvPr/>
          </p:nvSpPr>
          <p:spPr bwMode="auto">
            <a:xfrm>
              <a:off x="186" y="600"/>
              <a:ext cx="5384" cy="357"/>
            </a:xfrm>
            <a:custGeom>
              <a:avLst/>
              <a:gdLst/>
              <a:ahLst/>
              <a:cxnLst>
                <a:cxn ang="0">
                  <a:pos x="8670" y="478"/>
                </a:cxn>
                <a:cxn ang="0">
                  <a:pos x="0" y="478"/>
                </a:cxn>
                <a:cxn ang="0">
                  <a:pos x="478" y="0"/>
                </a:cxn>
                <a:cxn ang="0">
                  <a:pos x="478" y="0"/>
                </a:cxn>
                <a:cxn ang="0">
                  <a:pos x="8192" y="0"/>
                </a:cxn>
                <a:cxn ang="0">
                  <a:pos x="8670" y="478"/>
                </a:cxn>
                <a:cxn ang="0">
                  <a:pos x="8670" y="478"/>
                </a:cxn>
              </a:cxnLst>
              <a:rect l="0" t="0" r="r" b="b"/>
              <a:pathLst>
                <a:path w="8670" h="478">
                  <a:moveTo>
                    <a:pt x="8670" y="478"/>
                  </a:moveTo>
                  <a:lnTo>
                    <a:pt x="0" y="478"/>
                  </a:lnTo>
                  <a:cubicBezTo>
                    <a:pt x="0" y="214"/>
                    <a:pt x="214" y="0"/>
                    <a:pt x="478" y="0"/>
                  </a:cubicBezTo>
                  <a:lnTo>
                    <a:pt x="478" y="0"/>
                  </a:lnTo>
                  <a:lnTo>
                    <a:pt x="8192" y="0"/>
                  </a:lnTo>
                  <a:cubicBezTo>
                    <a:pt x="8456" y="0"/>
                    <a:pt x="8670" y="214"/>
                    <a:pt x="8670" y="478"/>
                  </a:cubicBezTo>
                  <a:cubicBezTo>
                    <a:pt x="8670" y="478"/>
                    <a:pt x="8670" y="478"/>
                    <a:pt x="8670" y="478"/>
                  </a:cubicBezTo>
                  <a:close/>
                </a:path>
              </a:pathLst>
            </a:custGeom>
            <a:noFill/>
            <a:ln w="14288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01" name="Rectangle 69"/>
            <p:cNvSpPr>
              <a:spLocks noChangeArrowheads="1"/>
            </p:cNvSpPr>
            <p:nvPr/>
          </p:nvSpPr>
          <p:spPr bwMode="auto">
            <a:xfrm>
              <a:off x="2481" y="672"/>
              <a:ext cx="47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2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模型设计器</a:t>
              </a:r>
              <a:endParaRPr kumimoji="0" 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69702" name="Rectangle 70"/>
            <p:cNvSpPr>
              <a:spLocks noChangeArrowheads="1"/>
            </p:cNvSpPr>
            <p:nvPr/>
          </p:nvSpPr>
          <p:spPr bwMode="auto">
            <a:xfrm>
              <a:off x="294" y="2069"/>
              <a:ext cx="939" cy="678"/>
            </a:xfrm>
            <a:prstGeom prst="rect">
              <a:avLst/>
            </a:prstGeom>
            <a:solidFill>
              <a:srgbClr val="EE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03" name="Rectangle 71"/>
            <p:cNvSpPr>
              <a:spLocks noChangeArrowheads="1"/>
            </p:cNvSpPr>
            <p:nvPr/>
          </p:nvSpPr>
          <p:spPr bwMode="auto">
            <a:xfrm>
              <a:off x="294" y="2069"/>
              <a:ext cx="939" cy="678"/>
            </a:xfrm>
            <a:prstGeom prst="rect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04" name="Rectangle 72"/>
            <p:cNvSpPr>
              <a:spLocks noChangeArrowheads="1"/>
            </p:cNvSpPr>
            <p:nvPr/>
          </p:nvSpPr>
          <p:spPr bwMode="auto">
            <a:xfrm>
              <a:off x="554" y="2333"/>
              <a:ext cx="278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创建状态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69705" name="Rectangle 73"/>
            <p:cNvSpPr>
              <a:spLocks noChangeArrowheads="1"/>
            </p:cNvSpPr>
            <p:nvPr/>
          </p:nvSpPr>
          <p:spPr bwMode="auto">
            <a:xfrm>
              <a:off x="1552" y="1300"/>
              <a:ext cx="939" cy="679"/>
            </a:xfrm>
            <a:prstGeom prst="rect">
              <a:avLst/>
            </a:prstGeom>
            <a:solidFill>
              <a:srgbClr val="EE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06" name="Rectangle 74"/>
            <p:cNvSpPr>
              <a:spLocks noChangeArrowheads="1"/>
            </p:cNvSpPr>
            <p:nvPr/>
          </p:nvSpPr>
          <p:spPr bwMode="auto">
            <a:xfrm>
              <a:off x="1552" y="1300"/>
              <a:ext cx="939" cy="679"/>
            </a:xfrm>
            <a:prstGeom prst="rect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07" name="Rectangle 75"/>
            <p:cNvSpPr>
              <a:spLocks noChangeArrowheads="1"/>
            </p:cNvSpPr>
            <p:nvPr/>
          </p:nvSpPr>
          <p:spPr bwMode="auto">
            <a:xfrm>
              <a:off x="1756" y="1568"/>
              <a:ext cx="338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创建属性项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69708" name="Rectangle 76"/>
            <p:cNvSpPr>
              <a:spLocks noChangeArrowheads="1"/>
            </p:cNvSpPr>
            <p:nvPr/>
          </p:nvSpPr>
          <p:spPr bwMode="auto">
            <a:xfrm>
              <a:off x="1552" y="2069"/>
              <a:ext cx="939" cy="678"/>
            </a:xfrm>
            <a:prstGeom prst="rect">
              <a:avLst/>
            </a:prstGeom>
            <a:solidFill>
              <a:srgbClr val="EE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09" name="Rectangle 77"/>
            <p:cNvSpPr>
              <a:spLocks noChangeArrowheads="1"/>
            </p:cNvSpPr>
            <p:nvPr/>
          </p:nvSpPr>
          <p:spPr bwMode="auto">
            <a:xfrm>
              <a:off x="1552" y="2069"/>
              <a:ext cx="939" cy="678"/>
            </a:xfrm>
            <a:prstGeom prst="rect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10" name="Rectangle 78"/>
            <p:cNvSpPr>
              <a:spLocks noChangeArrowheads="1"/>
            </p:cNvSpPr>
            <p:nvPr/>
          </p:nvSpPr>
          <p:spPr bwMode="auto">
            <a:xfrm>
              <a:off x="1597" y="2333"/>
              <a:ext cx="497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创建生命周期模板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69711" name="Rectangle 79"/>
            <p:cNvSpPr>
              <a:spLocks noChangeArrowheads="1"/>
            </p:cNvSpPr>
            <p:nvPr/>
          </p:nvSpPr>
          <p:spPr bwMode="auto">
            <a:xfrm>
              <a:off x="1552" y="2882"/>
              <a:ext cx="939" cy="678"/>
            </a:xfrm>
            <a:prstGeom prst="rect">
              <a:avLst/>
            </a:prstGeom>
            <a:solidFill>
              <a:srgbClr val="EE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12" name="Rectangle 80"/>
            <p:cNvSpPr>
              <a:spLocks noChangeArrowheads="1"/>
            </p:cNvSpPr>
            <p:nvPr/>
          </p:nvSpPr>
          <p:spPr bwMode="auto">
            <a:xfrm>
              <a:off x="1552" y="2882"/>
              <a:ext cx="939" cy="678"/>
            </a:xfrm>
            <a:prstGeom prst="rect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13" name="Rectangle 81"/>
            <p:cNvSpPr>
              <a:spLocks noChangeArrowheads="1"/>
            </p:cNvSpPr>
            <p:nvPr/>
          </p:nvSpPr>
          <p:spPr bwMode="auto">
            <a:xfrm>
              <a:off x="1647" y="3146"/>
              <a:ext cx="447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创建版本号规则</a:t>
              </a:r>
              <a:endParaRPr kumimoji="0" 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69714" name="Rectangle 82"/>
            <p:cNvSpPr>
              <a:spLocks noChangeArrowheads="1"/>
            </p:cNvSpPr>
            <p:nvPr/>
          </p:nvSpPr>
          <p:spPr bwMode="auto">
            <a:xfrm>
              <a:off x="3017" y="2069"/>
              <a:ext cx="939" cy="678"/>
            </a:xfrm>
            <a:prstGeom prst="rect">
              <a:avLst/>
            </a:prstGeom>
            <a:solidFill>
              <a:srgbClr val="EE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15" name="Rectangle 83"/>
            <p:cNvSpPr>
              <a:spLocks noChangeArrowheads="1"/>
            </p:cNvSpPr>
            <p:nvPr/>
          </p:nvSpPr>
          <p:spPr bwMode="auto">
            <a:xfrm>
              <a:off x="3017" y="2069"/>
              <a:ext cx="939" cy="678"/>
            </a:xfrm>
            <a:prstGeom prst="rect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16" name="Rectangle 84"/>
            <p:cNvSpPr>
              <a:spLocks noChangeArrowheads="1"/>
            </p:cNvSpPr>
            <p:nvPr/>
          </p:nvSpPr>
          <p:spPr bwMode="auto">
            <a:xfrm>
              <a:off x="3072" y="2333"/>
              <a:ext cx="816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创建业务类型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69717" name="Rectangle 85"/>
            <p:cNvSpPr>
              <a:spLocks noChangeArrowheads="1"/>
            </p:cNvSpPr>
            <p:nvPr/>
          </p:nvSpPr>
          <p:spPr bwMode="auto">
            <a:xfrm>
              <a:off x="4390" y="2069"/>
              <a:ext cx="938" cy="678"/>
            </a:xfrm>
            <a:prstGeom prst="rect">
              <a:avLst/>
            </a:prstGeom>
            <a:solidFill>
              <a:srgbClr val="EE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18" name="Rectangle 86"/>
            <p:cNvSpPr>
              <a:spLocks noChangeArrowheads="1"/>
            </p:cNvSpPr>
            <p:nvPr/>
          </p:nvSpPr>
          <p:spPr bwMode="auto">
            <a:xfrm>
              <a:off x="4388" y="2069"/>
              <a:ext cx="938" cy="678"/>
            </a:xfrm>
            <a:prstGeom prst="rect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19" name="Rectangle 87"/>
            <p:cNvSpPr>
              <a:spLocks noChangeArrowheads="1"/>
            </p:cNvSpPr>
            <p:nvPr/>
          </p:nvSpPr>
          <p:spPr bwMode="auto">
            <a:xfrm>
              <a:off x="4416" y="2333"/>
              <a:ext cx="864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创建链接类型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89" name="Rectangle 70"/>
            <p:cNvSpPr>
              <a:spLocks noChangeArrowheads="1"/>
            </p:cNvSpPr>
            <p:nvPr/>
          </p:nvSpPr>
          <p:spPr bwMode="auto">
            <a:xfrm>
              <a:off x="288" y="1296"/>
              <a:ext cx="939" cy="678"/>
            </a:xfrm>
            <a:prstGeom prst="rect">
              <a:avLst/>
            </a:prstGeom>
            <a:solidFill>
              <a:srgbClr val="EEF2F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71"/>
            <p:cNvSpPr>
              <a:spLocks noChangeArrowheads="1"/>
            </p:cNvSpPr>
            <p:nvPr/>
          </p:nvSpPr>
          <p:spPr bwMode="auto">
            <a:xfrm>
              <a:off x="288" y="1296"/>
              <a:ext cx="939" cy="678"/>
            </a:xfrm>
            <a:prstGeom prst="rect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Line 48"/>
            <p:cNvSpPr>
              <a:spLocks noChangeShapeType="1"/>
            </p:cNvSpPr>
            <p:nvPr/>
          </p:nvSpPr>
          <p:spPr bwMode="auto">
            <a:xfrm>
              <a:off x="1231" y="1635"/>
              <a:ext cx="219" cy="1"/>
            </a:xfrm>
            <a:prstGeom prst="line">
              <a:avLst/>
            </a:prstGeom>
            <a:noFill/>
            <a:ln w="4763" cap="rnd">
              <a:solidFill>
                <a:srgbClr val="1F497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/>
            </p:cNvSpPr>
            <p:nvPr/>
          </p:nvSpPr>
          <p:spPr bwMode="auto">
            <a:xfrm>
              <a:off x="1440" y="1591"/>
              <a:ext cx="110" cy="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" y="44"/>
                </a:cxn>
                <a:cxn ang="0">
                  <a:pos x="0" y="89"/>
                </a:cxn>
                <a:cxn ang="0">
                  <a:pos x="0" y="0"/>
                </a:cxn>
              </a:cxnLst>
              <a:rect l="0" t="0" r="r" b="b"/>
              <a:pathLst>
                <a:path w="110" h="89">
                  <a:moveTo>
                    <a:pt x="0" y="0"/>
                  </a:moveTo>
                  <a:lnTo>
                    <a:pt x="110" y="44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Rectangle 72"/>
            <p:cNvSpPr>
              <a:spLocks noChangeArrowheads="1"/>
            </p:cNvSpPr>
            <p:nvPr/>
          </p:nvSpPr>
          <p:spPr bwMode="auto">
            <a:xfrm>
              <a:off x="480" y="1536"/>
              <a:ext cx="54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创建</a:t>
              </a:r>
              <a:r>
                <a:rPr kumimoji="0" lang="zh-CN" alt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宋体" pitchFamily="2" charset="-122"/>
                  <a:ea typeface="宋体" pitchFamily="2" charset="-122"/>
                </a:rPr>
                <a:t>枚举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56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 bwMode="auto">
          <a:xfrm>
            <a:off x="457200" y="1600200"/>
            <a:ext cx="7543800" cy="7620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</a:t>
              </a: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对象建模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1752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状态池管理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3622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生命周期管理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29718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枚举管理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731838" y="3581400"/>
            <a:ext cx="7116762" cy="571500"/>
            <a:chOff x="491" y="1159"/>
            <a:chExt cx="4599" cy="360"/>
          </a:xfrm>
        </p:grpSpPr>
        <p:sp>
          <p:nvSpPr>
            <p:cNvPr id="17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属性管理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731838" y="4191000"/>
            <a:ext cx="7116762" cy="571500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2.5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版本管理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731838" y="4800600"/>
            <a:ext cx="7116762" cy="571500"/>
            <a:chOff x="491" y="1159"/>
            <a:chExt cx="4599" cy="360"/>
          </a:xfrm>
        </p:grpSpPr>
        <p:sp>
          <p:nvSpPr>
            <p:cNvPr id="2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2.6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业务类型管理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731838" y="54483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链接类型管理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状态池管理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状态池负责管理系统中所有的状态，并提供查看状态被生命周期模块使用的情况。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状态包含如下属性：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rgbClr val="000066"/>
                </a:solidFill>
              </a:rPr>
              <a:t>名称：唯一的标示名称，使用英文字符；</a:t>
            </a:r>
            <a:endParaRPr lang="en-US" altLang="zh-CN" sz="16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rgbClr val="000066"/>
                </a:solidFill>
              </a:rPr>
              <a:t>标签：国际化的</a:t>
            </a:r>
            <a:r>
              <a:rPr lang="en-US" altLang="zh-CN" sz="1600" dirty="0" smtClean="0">
                <a:solidFill>
                  <a:srgbClr val="000066"/>
                </a:solidFill>
              </a:rPr>
              <a:t>key</a:t>
            </a:r>
            <a:r>
              <a:rPr lang="zh-CN" altLang="en-US" sz="1600" dirty="0" smtClean="0">
                <a:solidFill>
                  <a:srgbClr val="000066"/>
                </a:solidFill>
              </a:rPr>
              <a:t>，暂未启用；</a:t>
            </a:r>
            <a:endParaRPr lang="en-US" altLang="zh-CN" sz="16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rgbClr val="000066"/>
                </a:solidFill>
              </a:rPr>
              <a:t>图片：状态显示的图片，默认取自发布目录</a:t>
            </a:r>
            <a:r>
              <a:rPr lang="en-US" altLang="zh-CN" sz="1600" dirty="0" smtClean="0">
                <a:solidFill>
                  <a:srgbClr val="000066"/>
                </a:solidFill>
              </a:rPr>
              <a:t>/images</a:t>
            </a:r>
            <a:r>
              <a:rPr lang="zh-CN" altLang="en-US" sz="1600" dirty="0" smtClean="0">
                <a:solidFill>
                  <a:srgbClr val="000066"/>
                </a:solidFill>
              </a:rPr>
              <a:t>下的图片；</a:t>
            </a:r>
            <a:endParaRPr lang="en-US" altLang="zh-CN" sz="16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rgbClr val="000066"/>
                </a:solidFill>
              </a:rPr>
              <a:t>描述：对状态的描述信息</a:t>
            </a:r>
            <a:endParaRPr lang="en-US" altLang="zh-CN" sz="1600" dirty="0" smtClean="0">
              <a:solidFill>
                <a:srgbClr val="000066"/>
              </a:solidFill>
            </a:endParaRPr>
          </a:p>
          <a:p>
            <a:pPr marL="914400" lvl="1" indent="-457200"/>
            <a:r>
              <a:rPr lang="zh-CN" altLang="en-US" sz="1600" dirty="0" smtClean="0">
                <a:solidFill>
                  <a:srgbClr val="000066"/>
                </a:solidFill>
              </a:rPr>
              <a:t>被引用的状态不能删除。</a:t>
            </a:r>
            <a:endParaRPr lang="en-US" altLang="zh-CN" sz="1600" dirty="0" smtClean="0">
              <a:solidFill>
                <a:srgbClr val="000066"/>
              </a:solidFill>
            </a:endParaRPr>
          </a:p>
          <a:p>
            <a:pPr marL="914400" lvl="1" indent="-457200"/>
            <a:endParaRPr lang="en-US" altLang="zh-CN" sz="1600" dirty="0">
              <a:solidFill>
                <a:srgbClr val="000066"/>
              </a:solidFill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2667000"/>
            <a:ext cx="816298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667000"/>
            <a:ext cx="7924800" cy="404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 bwMode="auto">
          <a:xfrm>
            <a:off x="457200" y="2362200"/>
            <a:ext cx="7543800" cy="6096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</a:t>
              </a: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对象建模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1752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状态池管理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3622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生命周期管理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29718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枚举管理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731838" y="3581400"/>
            <a:ext cx="7116762" cy="571500"/>
            <a:chOff x="491" y="1159"/>
            <a:chExt cx="4599" cy="360"/>
          </a:xfrm>
        </p:grpSpPr>
        <p:sp>
          <p:nvSpPr>
            <p:cNvPr id="17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属性管理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731838" y="4191000"/>
            <a:ext cx="7116762" cy="571500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2.5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版本管理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731838" y="4800600"/>
            <a:ext cx="7116762" cy="571500"/>
            <a:chOff x="491" y="1159"/>
            <a:chExt cx="4599" cy="360"/>
          </a:xfrm>
        </p:grpSpPr>
        <p:sp>
          <p:nvSpPr>
            <p:cNvPr id="2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2.6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业务类型管理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731838" y="54483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链接类型管理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生命周期管理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基本属性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名称：英文名称，不能重复；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标签：国际化信息；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起始状态：生命周期的第一个状态；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描述：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链接线属性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起始状态：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目标状态：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名称：链接线的名称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类型：默认为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DefaultEdge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跃迁事件：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生命周期管理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跃迁事件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配置信息：</a:t>
            </a:r>
            <a:r>
              <a:rPr lang="en-US" altLang="zh-CN" sz="1800" dirty="0" smtClean="0">
                <a:solidFill>
                  <a:srgbClr val="000066"/>
                </a:solidFill>
              </a:rPr>
              <a:t> </a:t>
            </a:r>
            <a:r>
              <a:rPr lang="zh-CN" altLang="en-US" sz="1800" dirty="0" smtClean="0">
                <a:solidFill>
                  <a:srgbClr val="000066"/>
                </a:solidFill>
              </a:rPr>
              <a:t>跃迁事件在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lifeCycleEvents.properties</a:t>
            </a:r>
            <a:r>
              <a:rPr lang="zh-CN" altLang="en-US" sz="1800" dirty="0" smtClean="0">
                <a:solidFill>
                  <a:srgbClr val="000066"/>
                </a:solidFill>
              </a:rPr>
              <a:t>以键值对的方式进行配置，键的值为显示名称，</a:t>
            </a:r>
            <a:r>
              <a:rPr lang="en-US" altLang="zh-CN" sz="1800" dirty="0" smtClean="0">
                <a:solidFill>
                  <a:srgbClr val="000066"/>
                </a:solidFill>
              </a:rPr>
              <a:t>value</a:t>
            </a:r>
            <a:r>
              <a:rPr lang="zh-CN" altLang="en-US" sz="1800" dirty="0" smtClean="0">
                <a:solidFill>
                  <a:srgbClr val="000066"/>
                </a:solidFill>
              </a:rPr>
              <a:t>为实现的具体事件。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事件实现：跃迁事件通过继承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plm.bs.omd.lifecycle.server.itf</a:t>
            </a:r>
            <a:r>
              <a:rPr lang="en-US" altLang="zh-CN" sz="1800" dirty="0" smtClean="0">
                <a:solidFill>
                  <a:srgbClr val="000066"/>
                </a:solidFill>
              </a:rPr>
              <a:t>.</a:t>
            </a:r>
            <a:r>
              <a:rPr lang="en-US" altLang="zh-CN" sz="1800" dirty="0" smtClean="0"/>
              <a:t> 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TransitionEventInterface</a:t>
            </a:r>
            <a:r>
              <a:rPr lang="zh-CN" altLang="en-US" sz="1800" dirty="0" smtClean="0">
                <a:solidFill>
                  <a:srgbClr val="000066"/>
                </a:solidFill>
              </a:rPr>
              <a:t>，实现的示例如下：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286000"/>
            <a:ext cx="576262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生命周期管理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定义并管理业务对象的生命周期，主界面如下：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>
                <a:solidFill>
                  <a:srgbClr val="000066"/>
                </a:solidFill>
              </a:rPr>
              <a:t>生命周期插件开发</a:t>
            </a:r>
            <a:r>
              <a:rPr lang="zh-CN" altLang="en-US" sz="1800" dirty="0" smtClean="0">
                <a:solidFill>
                  <a:srgbClr val="000066"/>
                </a:solidFill>
              </a:rPr>
              <a:t>见</a:t>
            </a:r>
            <a:r>
              <a:rPr lang="en-US" altLang="zh-CN" sz="1800" dirty="0" smtClean="0">
                <a:solidFill>
                  <a:srgbClr val="000066"/>
                </a:solidFill>
              </a:rPr>
              <a:t>&lt;&lt;</a:t>
            </a:r>
            <a:r>
              <a:rPr lang="zh-CN" altLang="en-US" sz="1800" dirty="0" smtClean="0">
                <a:solidFill>
                  <a:srgbClr val="000066"/>
                </a:solidFill>
              </a:rPr>
              <a:t>生命周期</a:t>
            </a:r>
            <a:r>
              <a:rPr lang="zh-CN" altLang="en-US" sz="1800" dirty="0">
                <a:solidFill>
                  <a:srgbClr val="000066"/>
                </a:solidFill>
              </a:rPr>
              <a:t>插件开发</a:t>
            </a:r>
            <a:r>
              <a:rPr lang="zh-CN" altLang="en-US" sz="1800" dirty="0" smtClean="0">
                <a:solidFill>
                  <a:srgbClr val="000066"/>
                </a:solidFill>
              </a:rPr>
              <a:t>文档</a:t>
            </a:r>
            <a:r>
              <a:rPr lang="en-US" altLang="zh-CN" sz="1800" dirty="0" smtClean="0">
                <a:solidFill>
                  <a:srgbClr val="000066"/>
                </a:solidFill>
              </a:rPr>
              <a:t>.doc&gt;&gt;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88690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</a:t>
              </a: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对象建模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1752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状态池管理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4003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生命周期管理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731838" y="3581400"/>
            <a:ext cx="7116762" cy="571500"/>
            <a:chOff x="491" y="1159"/>
            <a:chExt cx="4599" cy="360"/>
          </a:xfrm>
        </p:grpSpPr>
        <p:sp>
          <p:nvSpPr>
            <p:cNvPr id="17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属性管理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731838" y="4191000"/>
            <a:ext cx="7116762" cy="571500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2.5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版本管理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731838" y="4800600"/>
            <a:ext cx="7116762" cy="571500"/>
            <a:chOff x="491" y="1159"/>
            <a:chExt cx="4599" cy="360"/>
          </a:xfrm>
        </p:grpSpPr>
        <p:sp>
          <p:nvSpPr>
            <p:cNvPr id="2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2.6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业务类型管理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731838" y="54483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链接类型管理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29718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枚举管理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 bwMode="auto">
          <a:xfrm>
            <a:off x="457200" y="2971800"/>
            <a:ext cx="7543800" cy="6096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枚举管理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枚举是定义属性的取值范围，其管理主界面如下：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3" y="1295400"/>
            <a:ext cx="887431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枚举管理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枚举的属性如下：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名称：枚举的名称，不能重复；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标签：国际化显示信息；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值类型：暂时只支持</a:t>
            </a:r>
            <a:r>
              <a:rPr lang="en-US" altLang="zh-CN" sz="1800" dirty="0" smtClean="0">
                <a:solidFill>
                  <a:srgbClr val="000066"/>
                </a:solidFill>
              </a:rPr>
              <a:t>Integer</a:t>
            </a:r>
            <a:r>
              <a:rPr lang="zh-CN" altLang="en-US" sz="1800" dirty="0" smtClean="0">
                <a:solidFill>
                  <a:srgbClr val="000066"/>
                </a:solidFill>
              </a:rPr>
              <a:t>和</a:t>
            </a:r>
            <a:r>
              <a:rPr lang="en-US" altLang="zh-CN" sz="1800" dirty="0" smtClean="0">
                <a:solidFill>
                  <a:srgbClr val="000066"/>
                </a:solidFill>
              </a:rPr>
              <a:t>String</a:t>
            </a:r>
            <a:r>
              <a:rPr lang="zh-CN" altLang="en-US" sz="1800" dirty="0" smtClean="0">
                <a:solidFill>
                  <a:srgbClr val="000066"/>
                </a:solidFill>
              </a:rPr>
              <a:t>两种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长度：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枚举项维护界面如右图：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枚举包含如下属性：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枚举名称：显示名称；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枚举值：具体存储的值；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描述：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362200"/>
            <a:ext cx="5060951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 bwMode="auto">
          <a:xfrm>
            <a:off x="457200" y="3581400"/>
            <a:ext cx="7543800" cy="6096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</a:t>
              </a: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对象建模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1752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状态池管理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4003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生命周期管理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29718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枚举管理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731838" y="3581400"/>
            <a:ext cx="7116762" cy="571500"/>
            <a:chOff x="491" y="1159"/>
            <a:chExt cx="4599" cy="360"/>
          </a:xfrm>
        </p:grpSpPr>
        <p:sp>
          <p:nvSpPr>
            <p:cNvPr id="17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属性管理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731838" y="4191000"/>
            <a:ext cx="7116762" cy="571500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2.5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版本管理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731838" y="4800600"/>
            <a:ext cx="7116762" cy="571500"/>
            <a:chOff x="491" y="1159"/>
            <a:chExt cx="4599" cy="360"/>
          </a:xfrm>
        </p:grpSpPr>
        <p:sp>
          <p:nvSpPr>
            <p:cNvPr id="2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2.6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业务类型管理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731838" y="54483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链接类型管理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属性管理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属性时构建业务类型、链接类型的元数据，其管理主界面如下：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70296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属性管理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基本属性如下：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名称：小写英文字母，不能重复，作为数据库创建表的字段；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标签：国际化显示信息；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描述：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类型：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VTString</a:t>
            </a:r>
            <a:r>
              <a:rPr lang="zh-CN" altLang="en-US" sz="1800" dirty="0" smtClean="0">
                <a:solidFill>
                  <a:srgbClr val="000066"/>
                </a:solidFill>
              </a:rPr>
              <a:t>：字符串类型；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VTInteger</a:t>
            </a:r>
            <a:r>
              <a:rPr lang="zh-CN" altLang="en-US" sz="1800" dirty="0" smtClean="0">
                <a:solidFill>
                  <a:srgbClr val="000066"/>
                </a:solidFill>
              </a:rPr>
              <a:t>：整型；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VTLong</a:t>
            </a:r>
            <a:r>
              <a:rPr lang="zh-CN" altLang="en-US" sz="1800" dirty="0" smtClean="0">
                <a:solidFill>
                  <a:srgbClr val="000066"/>
                </a:solidFill>
              </a:rPr>
              <a:t>：长整型；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VTDouble</a:t>
            </a:r>
            <a:r>
              <a:rPr lang="zh-CN" altLang="en-US" sz="1800" dirty="0" smtClean="0">
                <a:solidFill>
                  <a:srgbClr val="000066"/>
                </a:solidFill>
              </a:rPr>
              <a:t>：浮点型；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VTBoolean</a:t>
            </a:r>
            <a:r>
              <a:rPr lang="zh-CN" altLang="en-US" sz="1800" dirty="0" smtClean="0">
                <a:solidFill>
                  <a:srgbClr val="000066"/>
                </a:solidFill>
              </a:rPr>
              <a:t>：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boolean</a:t>
            </a:r>
            <a:r>
              <a:rPr lang="zh-CN" altLang="en-US" sz="1800" dirty="0" smtClean="0">
                <a:solidFill>
                  <a:srgbClr val="000066"/>
                </a:solidFill>
              </a:rPr>
              <a:t>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VTDate</a:t>
            </a:r>
            <a:r>
              <a:rPr lang="zh-CN" altLang="en-US" sz="1800" dirty="0" smtClean="0">
                <a:solidFill>
                  <a:srgbClr val="000066"/>
                </a:solidFill>
              </a:rPr>
              <a:t>：日期类型；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VTTime</a:t>
            </a:r>
            <a:r>
              <a:rPr lang="zh-CN" altLang="en-US" sz="1800" dirty="0" smtClean="0">
                <a:solidFill>
                  <a:srgbClr val="000066"/>
                </a:solidFill>
              </a:rPr>
              <a:t>：时间类型；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VTDateTime</a:t>
            </a:r>
            <a:r>
              <a:rPr lang="zh-CN" altLang="en-US" sz="1800" dirty="0" smtClean="0">
                <a:solidFill>
                  <a:srgbClr val="000066"/>
                </a:solidFill>
              </a:rPr>
              <a:t>：日期时间类型；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VTNote</a:t>
            </a:r>
            <a:r>
              <a:rPr lang="zh-CN" altLang="en-US" sz="1800" dirty="0" smtClean="0">
                <a:solidFill>
                  <a:srgbClr val="000066"/>
                </a:solidFill>
              </a:rPr>
              <a:t>：大文本类型；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VTFilePath</a:t>
            </a:r>
            <a:r>
              <a:rPr lang="zh-CN" altLang="en-US" sz="1800" dirty="0" smtClean="0">
                <a:solidFill>
                  <a:srgbClr val="000066"/>
                </a:solidFill>
              </a:rPr>
              <a:t>：文件类型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/>
            <a:r>
              <a:rPr lang="zh-CN" altLang="en-US" sz="1800" dirty="0" smtClean="0">
                <a:solidFill>
                  <a:srgbClr val="000066"/>
                </a:solidFill>
              </a:rPr>
              <a:t>根据属性的类型不同，其需要设置的其他属性如下；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属性管理</a:t>
            </a:r>
            <a:r>
              <a:rPr lang="en-US" altLang="zh-CN" dirty="0" smtClean="0"/>
              <a:t>-</a:t>
            </a:r>
            <a:r>
              <a:rPr lang="en-US" altLang="zh-CN" dirty="0" err="1" smtClean="0"/>
              <a:t>VTString</a:t>
            </a:r>
            <a:endParaRPr lang="zh-CN" altLang="en-US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维护界面如右图所示，默认属性为：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允许为空：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长度：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默认值：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值域：包含两种：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参照业务类型：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使用枚举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4" name="图片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81400" y="838200"/>
            <a:ext cx="4695825" cy="4629150"/>
          </a:xfrm>
          <a:prstGeom prst="rect">
            <a:avLst/>
          </a:prstGeom>
        </p:spPr>
      </p:pic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838200"/>
            <a:ext cx="752475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00400" y="685800"/>
            <a:ext cx="38385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属性管理</a:t>
            </a:r>
            <a:r>
              <a:rPr lang="en-US" altLang="zh-CN" dirty="0" smtClean="0"/>
              <a:t>-</a:t>
            </a:r>
            <a:r>
              <a:rPr lang="en-US" altLang="zh-CN" dirty="0" err="1" smtClean="0"/>
              <a:t>VTInteger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VTLong</a:t>
            </a:r>
            <a:endParaRPr lang="zh-CN" altLang="en-US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维护界面如右图所示，默认属性为：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允许为空：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默认值：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值域：包含两种：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使用枚举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自定义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762000"/>
            <a:ext cx="4732906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400" y="838200"/>
            <a:ext cx="3800475" cy="5153025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4400" y="914400"/>
            <a:ext cx="3810000" cy="5153025"/>
          </a:xfrm>
          <a:prstGeom prst="rect">
            <a:avLst/>
          </a:prstGeom>
        </p:spPr>
      </p:pic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1600200" y="914400"/>
          <a:ext cx="3790950" cy="516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6" name="PicObj Class" r:id="rId6" imgW="3790476" imgH="5161905" progId="Picture.PicObj.1">
                  <p:embed/>
                </p:oleObj>
              </mc:Choice>
              <mc:Fallback>
                <p:oleObj name="PicObj Class" r:id="rId6" imgW="3790476" imgH="5161905" progId="Picture.PicObj.1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914400"/>
                        <a:ext cx="3790950" cy="5162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图片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38400" y="914400"/>
            <a:ext cx="38195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属性管理</a:t>
            </a:r>
            <a:r>
              <a:rPr lang="en-US" altLang="zh-CN" dirty="0" smtClean="0"/>
              <a:t>-</a:t>
            </a:r>
            <a:r>
              <a:rPr lang="en-US" altLang="zh-CN" dirty="0" err="1" smtClean="0"/>
              <a:t>VTDouble</a:t>
            </a:r>
            <a:endParaRPr lang="zh-CN" altLang="en-US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维护界面如右图所示，默认属性为：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允许为空：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精度：小数点后保留几位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长度：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默认值：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默认值：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值域：包含两种：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自定义：与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VTInteger</a:t>
            </a:r>
            <a:r>
              <a:rPr lang="zh-CN" altLang="en-US" sz="1800" dirty="0" smtClean="0">
                <a:solidFill>
                  <a:srgbClr val="000066"/>
                </a:solidFill>
              </a:rPr>
              <a:t>相似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609600"/>
            <a:ext cx="459285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属性管理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其他类型</a:t>
            </a:r>
            <a:r>
              <a:rPr lang="en-US" altLang="zh-CN" dirty="0" smtClean="0"/>
              <a:t> </a:t>
            </a:r>
            <a:endParaRPr lang="zh-CN" altLang="en-US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基本属性如下：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类型：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VTBoolean</a:t>
            </a:r>
            <a:r>
              <a:rPr lang="zh-CN" altLang="en-US" sz="1800" dirty="0" smtClean="0">
                <a:solidFill>
                  <a:srgbClr val="000066"/>
                </a:solidFill>
              </a:rPr>
              <a:t>：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boolean</a:t>
            </a:r>
            <a:r>
              <a:rPr lang="zh-CN" altLang="en-US" sz="1800" dirty="0" smtClean="0">
                <a:solidFill>
                  <a:srgbClr val="000066"/>
                </a:solidFill>
              </a:rPr>
              <a:t>型，需要制定默认值为</a:t>
            </a:r>
            <a:r>
              <a:rPr lang="en-US" altLang="zh-CN" sz="1800" dirty="0" smtClean="0">
                <a:solidFill>
                  <a:srgbClr val="000066"/>
                </a:solidFill>
              </a:rPr>
              <a:t>true</a:t>
            </a:r>
            <a:r>
              <a:rPr lang="zh-CN" altLang="en-US" sz="1800" dirty="0" smtClean="0">
                <a:solidFill>
                  <a:srgbClr val="000066"/>
                </a:solidFill>
              </a:rPr>
              <a:t>或</a:t>
            </a:r>
            <a:r>
              <a:rPr lang="en-US" altLang="zh-CN" sz="1800" dirty="0" smtClean="0">
                <a:solidFill>
                  <a:srgbClr val="000066"/>
                </a:solidFill>
              </a:rPr>
              <a:t>false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VTDate</a:t>
            </a:r>
            <a:r>
              <a:rPr lang="zh-CN" altLang="en-US" sz="1800" dirty="0" smtClean="0">
                <a:solidFill>
                  <a:srgbClr val="000066"/>
                </a:solidFill>
              </a:rPr>
              <a:t>：日期类型，没有其他属性设置；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VTTime</a:t>
            </a:r>
            <a:r>
              <a:rPr lang="zh-CN" altLang="en-US" sz="1800" dirty="0" smtClean="0">
                <a:solidFill>
                  <a:srgbClr val="000066"/>
                </a:solidFill>
              </a:rPr>
              <a:t>：时间类型，没有其他属性设置；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VTDateTime</a:t>
            </a:r>
            <a:r>
              <a:rPr lang="zh-CN" altLang="en-US" sz="1800" dirty="0" smtClean="0">
                <a:solidFill>
                  <a:srgbClr val="000066"/>
                </a:solidFill>
              </a:rPr>
              <a:t>：日期时间类型，没有其他属性设置；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VTNote</a:t>
            </a:r>
            <a:r>
              <a:rPr lang="zh-CN" altLang="en-US" sz="1800" dirty="0" smtClean="0">
                <a:solidFill>
                  <a:srgbClr val="000066"/>
                </a:solidFill>
              </a:rPr>
              <a:t>：大文本类型，没有其他属性设置；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err="1" smtClean="0">
                <a:solidFill>
                  <a:srgbClr val="000066"/>
                </a:solidFill>
              </a:rPr>
              <a:t>VTFilePath</a:t>
            </a:r>
            <a:r>
              <a:rPr lang="zh-CN" altLang="en-US" sz="1800" dirty="0" smtClean="0">
                <a:solidFill>
                  <a:srgbClr val="000066"/>
                </a:solidFill>
              </a:rPr>
              <a:t>：文件类型，没有其他属性设置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 bwMode="auto">
          <a:xfrm>
            <a:off x="457200" y="4191000"/>
            <a:ext cx="7543800" cy="6096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</a:t>
              </a: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对象建模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1752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状态池管理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4003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生命周期管理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29718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枚举管理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731838" y="3581400"/>
            <a:ext cx="7116762" cy="571500"/>
            <a:chOff x="491" y="1159"/>
            <a:chExt cx="4599" cy="360"/>
          </a:xfrm>
        </p:grpSpPr>
        <p:sp>
          <p:nvSpPr>
            <p:cNvPr id="17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属性管理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731838" y="4191000"/>
            <a:ext cx="7116762" cy="571500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2.5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版本管理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731838" y="4800600"/>
            <a:ext cx="7116762" cy="571500"/>
            <a:chOff x="491" y="1159"/>
            <a:chExt cx="4599" cy="360"/>
          </a:xfrm>
        </p:grpSpPr>
        <p:sp>
          <p:nvSpPr>
            <p:cNvPr id="2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2.6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业务类型管理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731838" y="54483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链接类型管理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版本管理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定义业务类型的版本规则，其维护主界面如下：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884367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版本管理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版本的基本属性如下：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名称：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标签：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跳跃字符：不出现在版本号中的字符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初始值：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步长：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前缀：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后缀：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描述：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支持的版本规则：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数字：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大写字符：到</a:t>
            </a:r>
            <a:r>
              <a:rPr lang="en-US" altLang="zh-CN" sz="1800" dirty="0" smtClean="0">
                <a:solidFill>
                  <a:srgbClr val="000066"/>
                </a:solidFill>
              </a:rPr>
              <a:t>Z</a:t>
            </a:r>
            <a:r>
              <a:rPr lang="zh-CN" altLang="en-US" sz="1800" dirty="0" smtClean="0">
                <a:solidFill>
                  <a:srgbClr val="000066"/>
                </a:solidFill>
              </a:rPr>
              <a:t>进位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小写字符：到</a:t>
            </a:r>
            <a:r>
              <a:rPr lang="en-US" altLang="zh-CN" sz="1800" dirty="0" smtClean="0">
                <a:solidFill>
                  <a:srgbClr val="000066"/>
                </a:solidFill>
              </a:rPr>
              <a:t>z</a:t>
            </a:r>
            <a:r>
              <a:rPr lang="zh-CN" altLang="en-US" sz="1800" dirty="0" smtClean="0">
                <a:solidFill>
                  <a:srgbClr val="000066"/>
                </a:solidFill>
              </a:rPr>
              <a:t>进位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混合：包含数字和字符，其计划规则如下是，大写字符位到</a:t>
            </a:r>
            <a:r>
              <a:rPr lang="en-US" altLang="zh-CN" sz="1800" dirty="0" smtClean="0">
                <a:solidFill>
                  <a:srgbClr val="000066"/>
                </a:solidFill>
              </a:rPr>
              <a:t>Z</a:t>
            </a:r>
            <a:r>
              <a:rPr lang="zh-CN" altLang="en-US" sz="1800" dirty="0" smtClean="0">
                <a:solidFill>
                  <a:srgbClr val="000066"/>
                </a:solidFill>
              </a:rPr>
              <a:t>进位、小写字符到</a:t>
            </a:r>
            <a:r>
              <a:rPr lang="en-US" altLang="zh-CN" sz="1800" dirty="0" smtClean="0">
                <a:solidFill>
                  <a:srgbClr val="000066"/>
                </a:solidFill>
              </a:rPr>
              <a:t>z</a:t>
            </a:r>
            <a:r>
              <a:rPr lang="zh-CN" altLang="en-US" sz="1800" dirty="0" smtClean="0">
                <a:solidFill>
                  <a:srgbClr val="000066"/>
                </a:solidFill>
              </a:rPr>
              <a:t>进位，数字到</a:t>
            </a:r>
            <a:r>
              <a:rPr lang="en-US" altLang="zh-CN" sz="1800" dirty="0" smtClean="0">
                <a:solidFill>
                  <a:srgbClr val="000066"/>
                </a:solidFill>
              </a:rPr>
              <a:t>9</a:t>
            </a:r>
            <a:r>
              <a:rPr lang="zh-CN" altLang="en-US" sz="1800" dirty="0" smtClean="0">
                <a:solidFill>
                  <a:srgbClr val="000066"/>
                </a:solidFill>
              </a:rPr>
              <a:t>进位，如果最前面的字符到</a:t>
            </a:r>
            <a:r>
              <a:rPr lang="en-US" altLang="zh-CN" sz="1800" dirty="0" smtClean="0">
                <a:solidFill>
                  <a:srgbClr val="000066"/>
                </a:solidFill>
              </a:rPr>
              <a:t>9</a:t>
            </a:r>
            <a:r>
              <a:rPr lang="zh-CN" altLang="en-US" sz="1800" dirty="0" smtClean="0">
                <a:solidFill>
                  <a:srgbClr val="000066"/>
                </a:solidFill>
              </a:rPr>
              <a:t>、</a:t>
            </a:r>
            <a:r>
              <a:rPr lang="en-US" altLang="zh-CN" sz="1800" dirty="0" smtClean="0">
                <a:solidFill>
                  <a:srgbClr val="000066"/>
                </a:solidFill>
              </a:rPr>
              <a:t>z</a:t>
            </a:r>
            <a:r>
              <a:rPr lang="zh-CN" altLang="en-US" sz="1800" dirty="0" smtClean="0">
                <a:solidFill>
                  <a:srgbClr val="000066"/>
                </a:solidFill>
              </a:rPr>
              <a:t>或者</a:t>
            </a:r>
            <a:r>
              <a:rPr lang="en-US" altLang="zh-CN" sz="1800" dirty="0" smtClean="0">
                <a:solidFill>
                  <a:srgbClr val="000066"/>
                </a:solidFill>
              </a:rPr>
              <a:t>Z</a:t>
            </a:r>
            <a:r>
              <a:rPr lang="zh-CN" altLang="en-US" sz="1800" dirty="0" smtClean="0">
                <a:solidFill>
                  <a:srgbClr val="000066"/>
                </a:solidFill>
              </a:rPr>
              <a:t>时，则到最大值，不能再生成版本号，如</a:t>
            </a:r>
            <a:r>
              <a:rPr lang="en-US" altLang="zh-CN" sz="1800" dirty="0" smtClean="0">
                <a:solidFill>
                  <a:srgbClr val="000066"/>
                </a:solidFill>
              </a:rPr>
              <a:t>Z9</a:t>
            </a:r>
            <a:r>
              <a:rPr lang="zh-CN" altLang="en-US" sz="1800" dirty="0" smtClean="0">
                <a:solidFill>
                  <a:srgbClr val="000066"/>
                </a:solidFill>
              </a:rPr>
              <a:t>、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Zz</a:t>
            </a:r>
            <a:r>
              <a:rPr lang="zh-CN" altLang="en-US" sz="1800" dirty="0" smtClean="0">
                <a:solidFill>
                  <a:srgbClr val="000066"/>
                </a:solidFill>
              </a:rPr>
              <a:t>等。</a:t>
            </a:r>
            <a:endParaRPr lang="en-US" altLang="zh-CN" sz="1800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 bwMode="auto">
          <a:xfrm>
            <a:off x="457200" y="4800600"/>
            <a:ext cx="7543800" cy="6096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</a:t>
              </a: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对象建模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1752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状态池管理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4003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生命周期管理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29718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枚举管理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731838" y="3581400"/>
            <a:ext cx="7116762" cy="571500"/>
            <a:chOff x="491" y="1159"/>
            <a:chExt cx="4599" cy="360"/>
          </a:xfrm>
        </p:grpSpPr>
        <p:sp>
          <p:nvSpPr>
            <p:cNvPr id="17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属性管理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731838" y="4191000"/>
            <a:ext cx="7116762" cy="571500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2.5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版本管理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731838" y="4800600"/>
            <a:ext cx="7116762" cy="571500"/>
            <a:chOff x="491" y="1159"/>
            <a:chExt cx="4599" cy="360"/>
          </a:xfrm>
        </p:grpSpPr>
        <p:sp>
          <p:nvSpPr>
            <p:cNvPr id="2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2.6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业务类型管理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731838" y="54483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链接类型管理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业务类型管理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定义并管理系统使用的业务类型，其维护主界面如下：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295400"/>
            <a:ext cx="7772400" cy="46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业务类型管理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业务类型的基本属性如下：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类型名称：不能重复的小写英文字符串；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标签：国际化信息；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继承自：父类型的名称；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实现类：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mpm</a:t>
            </a:r>
            <a:r>
              <a:rPr lang="zh-CN" altLang="en-US" sz="1800" dirty="0" smtClean="0">
                <a:solidFill>
                  <a:srgbClr val="000066"/>
                </a:solidFill>
              </a:rPr>
              <a:t>预留；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形状：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mpm</a:t>
            </a:r>
            <a:r>
              <a:rPr lang="zh-CN" altLang="en-US" sz="1800" dirty="0" smtClean="0">
                <a:solidFill>
                  <a:srgbClr val="000066"/>
                </a:solidFill>
              </a:rPr>
              <a:t>预留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生命周期：引用自生命周期；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描述：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版本规则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不可修改：即没有版本规则，此类型产生的数据只有一个版本；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一级版本：含义版本，版本规则可以引自版本管理模块创建的版本或者可以人为手动填入；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二级版本：除有一级版本外，还具有二级版本（版次），二级版本的规则有</a:t>
            </a:r>
            <a:r>
              <a:rPr lang="en-US" altLang="zh-CN" sz="1800" dirty="0" smtClean="0">
                <a:solidFill>
                  <a:srgbClr val="000066"/>
                </a:solidFill>
              </a:rPr>
              <a:t>1.2.3</a:t>
            </a:r>
            <a:r>
              <a:rPr lang="zh-CN" altLang="en-US" sz="1800" dirty="0" smtClean="0">
                <a:solidFill>
                  <a:srgbClr val="000066"/>
                </a:solidFill>
              </a:rPr>
              <a:t>，</a:t>
            </a:r>
            <a:r>
              <a:rPr lang="en-US" altLang="zh-CN" sz="1800" dirty="0" smtClean="0">
                <a:solidFill>
                  <a:srgbClr val="000066"/>
                </a:solidFill>
              </a:rPr>
              <a:t>0.1.2</a:t>
            </a:r>
            <a:r>
              <a:rPr lang="zh-CN" altLang="en-US" sz="1800" dirty="0" smtClean="0">
                <a:solidFill>
                  <a:srgbClr val="000066"/>
                </a:solidFill>
              </a:rPr>
              <a:t>，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a.b.c</a:t>
            </a:r>
            <a:r>
              <a:rPr lang="zh-CN" altLang="en-US" sz="1800" dirty="0" smtClean="0">
                <a:solidFill>
                  <a:srgbClr val="000066"/>
                </a:solidFill>
              </a:rPr>
              <a:t>三种。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属性列表：从属性管理模块定义的属性中选择本业务类型的属性，如果有父类型，自动继承父类的属性。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/>
            <a:r>
              <a:rPr lang="zh-CN" altLang="en-US" sz="1800" dirty="0" smtClean="0">
                <a:solidFill>
                  <a:srgbClr val="000066"/>
                </a:solidFill>
              </a:rPr>
              <a:t>创建业务类型自动创建类型对应的数据库表（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platformbtm_typename</a:t>
            </a:r>
            <a:r>
              <a:rPr lang="zh-CN" altLang="en-US" sz="1800" dirty="0" smtClean="0">
                <a:solidFill>
                  <a:srgbClr val="000066"/>
                </a:solidFill>
              </a:rPr>
              <a:t>）</a:t>
            </a:r>
            <a:r>
              <a:rPr lang="en-US" altLang="zh-CN" sz="1800" dirty="0" smtClean="0">
                <a:solidFill>
                  <a:srgbClr val="000066"/>
                </a:solidFill>
              </a:rPr>
              <a:t>,</a:t>
            </a:r>
            <a:r>
              <a:rPr lang="zh-CN" altLang="en-US" sz="1800" dirty="0" smtClean="0">
                <a:solidFill>
                  <a:srgbClr val="000066"/>
                </a:solidFill>
              </a:rPr>
              <a:t>生成数据的业务类型不能删除，可以更改。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 bwMode="auto">
          <a:xfrm>
            <a:off x="457200" y="5410200"/>
            <a:ext cx="7543800" cy="6096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</a:t>
              </a: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对象建模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17526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状态池管理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4003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生命周期管理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29718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枚举管理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731838" y="3581400"/>
            <a:ext cx="7116762" cy="571500"/>
            <a:chOff x="491" y="1159"/>
            <a:chExt cx="4599" cy="360"/>
          </a:xfrm>
        </p:grpSpPr>
        <p:sp>
          <p:nvSpPr>
            <p:cNvPr id="17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属性管理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731838" y="4191000"/>
            <a:ext cx="7116762" cy="571500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2.5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版本管理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731838" y="4800600"/>
            <a:ext cx="7116762" cy="571500"/>
            <a:chOff x="491" y="1159"/>
            <a:chExt cx="4599" cy="360"/>
          </a:xfrm>
        </p:grpSpPr>
        <p:sp>
          <p:nvSpPr>
            <p:cNvPr id="2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2.6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业务类型管理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731838" y="54483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2.7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链接类型管理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业务类型管理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定义并管理系统使用的链接类型，其维护主界面如下：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600200"/>
            <a:ext cx="9039225" cy="4573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487362"/>
          </a:xfrm>
        </p:spPr>
        <p:txBody>
          <a:bodyPr/>
          <a:lstStyle/>
          <a:p>
            <a:r>
              <a:rPr lang="zh-CN" altLang="en-US" dirty="0" smtClean="0"/>
              <a:t>业务类型管理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762000"/>
            <a:ext cx="8991600" cy="57149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业务类型的基本属性如下：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类型名称：不能重复的小写英文字符串；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标签：国际化信息；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实现类：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mpm</a:t>
            </a:r>
            <a:r>
              <a:rPr lang="zh-CN" altLang="en-US" sz="1800" dirty="0" smtClean="0">
                <a:solidFill>
                  <a:srgbClr val="000066"/>
                </a:solidFill>
              </a:rPr>
              <a:t>预留；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形状：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mpm</a:t>
            </a:r>
            <a:r>
              <a:rPr lang="zh-CN" altLang="en-US" sz="1800" dirty="0" smtClean="0">
                <a:solidFill>
                  <a:srgbClr val="000066"/>
                </a:solidFill>
              </a:rPr>
              <a:t>预留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描述：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altLang="zh-CN" sz="1800" dirty="0" smtClean="0">
                <a:solidFill>
                  <a:srgbClr val="000066"/>
                </a:solidFill>
              </a:rPr>
              <a:t>From-to</a:t>
            </a:r>
            <a:r>
              <a:rPr lang="zh-CN" altLang="en-US" sz="1800" dirty="0" smtClean="0">
                <a:solidFill>
                  <a:srgbClr val="000066"/>
                </a:solidFill>
              </a:rPr>
              <a:t>关系设置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smtClean="0">
                <a:solidFill>
                  <a:srgbClr val="000066"/>
                </a:solidFill>
              </a:rPr>
              <a:t>From</a:t>
            </a:r>
            <a:r>
              <a:rPr lang="zh-CN" altLang="en-US" sz="1800" dirty="0" smtClean="0">
                <a:solidFill>
                  <a:srgbClr val="000066"/>
                </a:solidFill>
              </a:rPr>
              <a:t>：从业务类型中选择关系中</a:t>
            </a:r>
            <a:r>
              <a:rPr lang="en-US" altLang="zh-CN" sz="1800" dirty="0" smtClean="0">
                <a:solidFill>
                  <a:srgbClr val="000066"/>
                </a:solidFill>
              </a:rPr>
              <a:t>from</a:t>
            </a:r>
            <a:r>
              <a:rPr lang="zh-CN" altLang="en-US" sz="1800" dirty="0" smtClean="0">
                <a:solidFill>
                  <a:srgbClr val="000066"/>
                </a:solidFill>
              </a:rPr>
              <a:t>端的业务类型；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altLang="zh-CN" sz="1800" dirty="0" smtClean="0">
                <a:solidFill>
                  <a:srgbClr val="000066"/>
                </a:solidFill>
              </a:rPr>
              <a:t>To</a:t>
            </a:r>
            <a:r>
              <a:rPr lang="zh-CN" altLang="en-US" sz="1800" dirty="0" smtClean="0">
                <a:solidFill>
                  <a:srgbClr val="000066"/>
                </a:solidFill>
              </a:rPr>
              <a:t>：从业务类型中选择关系中</a:t>
            </a:r>
            <a:r>
              <a:rPr lang="en-US" altLang="zh-CN" sz="1800" dirty="0" smtClean="0">
                <a:solidFill>
                  <a:srgbClr val="000066"/>
                </a:solidFill>
              </a:rPr>
              <a:t>to</a:t>
            </a:r>
            <a:r>
              <a:rPr lang="zh-CN" altLang="en-US" sz="1800" dirty="0" smtClean="0">
                <a:solidFill>
                  <a:srgbClr val="000066"/>
                </a:solidFill>
              </a:rPr>
              <a:t>端的业务类型；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对应关系：</a:t>
            </a:r>
            <a:r>
              <a:rPr lang="en-US" altLang="zh-CN" sz="1800" dirty="0" smtClean="0">
                <a:solidFill>
                  <a:srgbClr val="000066"/>
                </a:solidFill>
              </a:rPr>
              <a:t>n</a:t>
            </a:r>
            <a:r>
              <a:rPr lang="zh-CN" altLang="en-US" sz="1800" dirty="0" smtClean="0">
                <a:solidFill>
                  <a:srgbClr val="000066"/>
                </a:solidFill>
              </a:rPr>
              <a:t>：</a:t>
            </a:r>
            <a:r>
              <a:rPr lang="en-US" altLang="zh-CN" sz="1800" dirty="0" smtClean="0">
                <a:solidFill>
                  <a:srgbClr val="000066"/>
                </a:solidFill>
              </a:rPr>
              <a:t>n</a:t>
            </a:r>
            <a:r>
              <a:rPr lang="zh-CN" altLang="en-US" sz="1800" dirty="0" smtClean="0">
                <a:solidFill>
                  <a:srgbClr val="000066"/>
                </a:solidFill>
              </a:rPr>
              <a:t>，</a:t>
            </a:r>
            <a:r>
              <a:rPr lang="en-US" altLang="zh-CN" sz="1800" dirty="0" smtClean="0">
                <a:solidFill>
                  <a:srgbClr val="000066"/>
                </a:solidFill>
              </a:rPr>
              <a:t>n</a:t>
            </a:r>
            <a:r>
              <a:rPr lang="zh-CN" altLang="en-US" sz="1800" dirty="0" smtClean="0">
                <a:solidFill>
                  <a:srgbClr val="000066"/>
                </a:solidFill>
              </a:rPr>
              <a:t>：</a:t>
            </a:r>
            <a:r>
              <a:rPr lang="en-US" altLang="zh-CN" sz="1800" dirty="0" smtClean="0">
                <a:solidFill>
                  <a:srgbClr val="000066"/>
                </a:solidFill>
              </a:rPr>
              <a:t>1,1</a:t>
            </a:r>
            <a:r>
              <a:rPr lang="zh-CN" altLang="en-US" sz="1800" dirty="0" smtClean="0">
                <a:solidFill>
                  <a:srgbClr val="000066"/>
                </a:solidFill>
              </a:rPr>
              <a:t>：</a:t>
            </a:r>
            <a:r>
              <a:rPr lang="en-US" altLang="zh-CN" sz="1800" dirty="0" smtClean="0">
                <a:solidFill>
                  <a:srgbClr val="000066"/>
                </a:solidFill>
              </a:rPr>
              <a:t>n</a:t>
            </a:r>
            <a:r>
              <a:rPr lang="zh-CN" altLang="en-US" sz="1800" dirty="0" smtClean="0">
                <a:solidFill>
                  <a:srgbClr val="000066"/>
                </a:solidFill>
              </a:rPr>
              <a:t>，</a:t>
            </a:r>
            <a:r>
              <a:rPr lang="en-US" altLang="zh-CN" sz="1800" dirty="0" smtClean="0">
                <a:solidFill>
                  <a:srgbClr val="000066"/>
                </a:solidFill>
              </a:rPr>
              <a:t>1:1</a:t>
            </a:r>
            <a:r>
              <a:rPr lang="zh-CN" altLang="en-US" sz="1800" dirty="0" smtClean="0">
                <a:solidFill>
                  <a:srgbClr val="000066"/>
                </a:solidFill>
              </a:rPr>
              <a:t>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属性列表：从属性管理模块定义的属性中选择本业务类型的属性。。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/>
            <a:r>
              <a:rPr lang="zh-CN" altLang="en-US" sz="1800" dirty="0" smtClean="0">
                <a:solidFill>
                  <a:srgbClr val="000066"/>
                </a:solidFill>
              </a:rPr>
              <a:t>创建业务类型自动创建类型对应的数据库表（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platformlt_linktypename</a:t>
            </a:r>
            <a:r>
              <a:rPr lang="zh-CN" altLang="en-US" sz="1800" dirty="0" smtClean="0">
                <a:solidFill>
                  <a:srgbClr val="000066"/>
                </a:solidFill>
              </a:rPr>
              <a:t>）</a:t>
            </a:r>
            <a:r>
              <a:rPr lang="en-US" altLang="zh-CN" sz="1800" dirty="0" smtClean="0">
                <a:solidFill>
                  <a:srgbClr val="000066"/>
                </a:solidFill>
              </a:rPr>
              <a:t>,</a:t>
            </a:r>
            <a:r>
              <a:rPr lang="zh-CN" altLang="en-US" sz="1800" dirty="0" smtClean="0">
                <a:solidFill>
                  <a:srgbClr val="000066"/>
                </a:solidFill>
              </a:rPr>
              <a:t>生成数据的业务类型不能删除，可以更改。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59141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27038" y="5753100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27038" y="5181600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228600" y="22098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5921375" cy="487362"/>
          </a:xfrm>
        </p:spPr>
        <p:txBody>
          <a:bodyPr/>
          <a:lstStyle/>
          <a:p>
            <a:r>
              <a:rPr lang="zh-CN" altLang="en-US" dirty="0" smtClean="0"/>
              <a:t>查询模板定义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91440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具体见</a:t>
            </a:r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 smtClean="0">
                <a:solidFill>
                  <a:schemeClr val="tx1"/>
                </a:solidFill>
              </a:rPr>
              <a:t>查询定义使用说明书</a:t>
            </a:r>
            <a:r>
              <a:rPr lang="en-US" altLang="zh-CN" dirty="0" smtClean="0">
                <a:solidFill>
                  <a:schemeClr val="tx1"/>
                </a:solidFill>
              </a:rPr>
              <a:t>.doc&gt;&gt;</a:t>
            </a:r>
            <a:r>
              <a:rPr lang="zh-CN" altLang="en-US" dirty="0" smtClean="0">
                <a:solidFill>
                  <a:schemeClr val="tx1"/>
                </a:solidFill>
              </a:rPr>
              <a:t>、</a:t>
            </a:r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 smtClean="0">
                <a:solidFill>
                  <a:schemeClr val="tx1"/>
                </a:solidFill>
              </a:rPr>
              <a:t>通用</a:t>
            </a:r>
            <a:r>
              <a:rPr lang="zh-CN" altLang="en-US" dirty="0">
                <a:solidFill>
                  <a:schemeClr val="tx1"/>
                </a:solidFill>
              </a:rPr>
              <a:t>查询接口封装</a:t>
            </a:r>
            <a:r>
              <a:rPr lang="zh-CN" altLang="en-US" dirty="0" smtClean="0">
                <a:solidFill>
                  <a:schemeClr val="tx1"/>
                </a:solidFill>
              </a:rPr>
              <a:t>文档</a:t>
            </a:r>
            <a:r>
              <a:rPr lang="en-US" altLang="zh-CN" dirty="0" smtClean="0">
                <a:solidFill>
                  <a:schemeClr val="tx1"/>
                </a:solidFill>
              </a:rPr>
              <a:t>.doc&gt;&gt;&lt;&lt;</a:t>
            </a:r>
            <a:r>
              <a:rPr lang="zh-CN" altLang="en-US" dirty="0">
                <a:solidFill>
                  <a:schemeClr val="tx1"/>
                </a:solidFill>
              </a:rPr>
              <a:t>查询接口使用</a:t>
            </a:r>
            <a:r>
              <a:rPr lang="zh-CN" altLang="en-US" dirty="0" smtClean="0">
                <a:solidFill>
                  <a:schemeClr val="tx1"/>
                </a:solidFill>
              </a:rPr>
              <a:t>说明书</a:t>
            </a:r>
            <a:r>
              <a:rPr lang="en-US" altLang="zh-CN" dirty="0" smtClean="0">
                <a:solidFill>
                  <a:schemeClr val="tx1"/>
                </a:solidFill>
              </a:rPr>
              <a:t>.doc&gt;&gt;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78896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70430" y="4653139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60905" y="5753100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72194" y="5181600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228600" y="27432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 bwMode="auto">
          <a:xfrm>
            <a:off x="304800" y="7620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23241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表单定义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9337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Action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3543300"/>
            <a:ext cx="7116762" cy="571500"/>
            <a:chOff x="491" y="1159"/>
            <a:chExt cx="4599" cy="360"/>
          </a:xfrm>
        </p:grpSpPr>
        <p:sp>
          <p:nvSpPr>
            <p:cNvPr id="14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5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自定义</a:t>
              </a: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开发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22" name="Group 66"/>
          <p:cNvGrpSpPr>
            <a:grpSpLocks/>
          </p:cNvGrpSpPr>
          <p:nvPr/>
        </p:nvGrpSpPr>
        <p:grpSpPr bwMode="auto">
          <a:xfrm>
            <a:off x="731838" y="1752604"/>
            <a:ext cx="7116762" cy="571501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sp>
        <p:nvSpPr>
          <p:cNvPr id="22" name="圆角矩形 21"/>
          <p:cNvSpPr/>
          <p:nvPr/>
        </p:nvSpPr>
        <p:spPr bwMode="auto">
          <a:xfrm>
            <a:off x="304800" y="16002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5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26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28" name="Group 66"/>
          <p:cNvGrpSpPr>
            <a:grpSpLocks/>
          </p:cNvGrpSpPr>
          <p:nvPr/>
        </p:nvGrpSpPr>
        <p:grpSpPr bwMode="auto">
          <a:xfrm>
            <a:off x="731838" y="23241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表单定义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1" name="Group 66"/>
          <p:cNvGrpSpPr>
            <a:grpSpLocks/>
          </p:cNvGrpSpPr>
          <p:nvPr/>
        </p:nvGrpSpPr>
        <p:grpSpPr bwMode="auto">
          <a:xfrm>
            <a:off x="731838" y="2933700"/>
            <a:ext cx="7116762" cy="571500"/>
            <a:chOff x="491" y="1159"/>
            <a:chExt cx="4599" cy="360"/>
          </a:xfrm>
        </p:grpSpPr>
        <p:sp>
          <p:nvSpPr>
            <p:cNvPr id="32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3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Action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4" name="Group 66"/>
          <p:cNvGrpSpPr>
            <a:grpSpLocks/>
          </p:cNvGrpSpPr>
          <p:nvPr/>
        </p:nvGrpSpPr>
        <p:grpSpPr bwMode="auto">
          <a:xfrm>
            <a:off x="731838" y="3543300"/>
            <a:ext cx="7116762" cy="571500"/>
            <a:chOff x="491" y="1159"/>
            <a:chExt cx="4599" cy="360"/>
          </a:xfrm>
        </p:grpSpPr>
        <p:sp>
          <p:nvSpPr>
            <p:cNvPr id="3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自定义</a:t>
              </a: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开发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7" name="Group 66"/>
          <p:cNvGrpSpPr>
            <a:grpSpLocks/>
          </p:cNvGrpSpPr>
          <p:nvPr/>
        </p:nvGrpSpPr>
        <p:grpSpPr bwMode="auto">
          <a:xfrm>
            <a:off x="731838" y="1752604"/>
            <a:ext cx="7116762" cy="571501"/>
            <a:chOff x="491" y="1159"/>
            <a:chExt cx="4599" cy="360"/>
          </a:xfrm>
        </p:grpSpPr>
        <p:sp>
          <p:nvSpPr>
            <p:cNvPr id="3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724400" cy="487362"/>
          </a:xfrm>
        </p:spPr>
        <p:txBody>
          <a:bodyPr/>
          <a:lstStyle/>
          <a:p>
            <a:r>
              <a:rPr lang="en-US" altLang="zh-CN" dirty="0" smtClean="0"/>
              <a:t>UI</a:t>
            </a:r>
            <a:r>
              <a:rPr lang="zh-CN" altLang="en-US" dirty="0" smtClean="0"/>
              <a:t>总体框架</a:t>
            </a:r>
            <a:endParaRPr lang="zh-CN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5089"/>
              </p:ext>
            </p:extLst>
          </p:nvPr>
        </p:nvGraphicFramePr>
        <p:xfrm>
          <a:off x="228600" y="685800"/>
          <a:ext cx="8743687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9" name="Visio" r:id="rId3" imgW="4704080" imgH="3071634" progId="Visio.Drawing.11">
                  <p:embed/>
                </p:oleObj>
              </mc:Choice>
              <mc:Fallback>
                <p:oleObj name="Visio" r:id="rId3" imgW="4704080" imgH="3071634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685800"/>
                        <a:ext cx="8743687" cy="571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282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UI</a:t>
            </a:r>
            <a:r>
              <a:rPr lang="zh-CN" altLang="en-US" dirty="0" smtClean="0"/>
              <a:t>定义</a:t>
            </a:r>
            <a:r>
              <a:rPr lang="en-US" altLang="zh-CN" dirty="0" smtClean="0"/>
              <a:t>-</a:t>
            </a:r>
            <a:r>
              <a:rPr lang="zh-CN" altLang="en-US" dirty="0" smtClean="0"/>
              <a:t>主流程</a:t>
            </a:r>
            <a:endParaRPr lang="zh-CN" alt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468333"/>
              </p:ext>
            </p:extLst>
          </p:nvPr>
        </p:nvGraphicFramePr>
        <p:xfrm>
          <a:off x="457200" y="838200"/>
          <a:ext cx="8229600" cy="55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34" name="Visio" r:id="rId4" imgW="6170038" imgH="4164132" progId="Visio.Drawing.11">
                  <p:embed/>
                </p:oleObj>
              </mc:Choice>
              <mc:Fallback>
                <p:oleObj name="Visio" r:id="rId4" imgW="6170038" imgH="4164132" progId="Visio.Drawing.11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838200"/>
                        <a:ext cx="8229600" cy="55508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UI</a:t>
            </a:r>
            <a:r>
              <a:rPr lang="zh-CN" altLang="en-US" dirty="0" smtClean="0"/>
              <a:t>定义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762000"/>
            <a:ext cx="8763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具体</a:t>
            </a:r>
            <a:r>
              <a:rPr lang="zh-CN" altLang="en-US" dirty="0" smtClean="0">
                <a:solidFill>
                  <a:schemeClr val="tx1"/>
                </a:solidFill>
              </a:rPr>
              <a:t>参见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en-US" altLang="zh-CN" dirty="0" smtClean="0">
                <a:solidFill>
                  <a:schemeClr val="tx1"/>
                </a:solidFill>
              </a:rPr>
              <a:t>UI</a:t>
            </a:r>
            <a:r>
              <a:rPr lang="zh-CN" altLang="en-US" dirty="0">
                <a:solidFill>
                  <a:schemeClr val="tx1"/>
                </a:solidFill>
              </a:rPr>
              <a:t>定义功能</a:t>
            </a:r>
            <a:r>
              <a:rPr lang="zh-CN" altLang="en-US" dirty="0" smtClean="0">
                <a:solidFill>
                  <a:schemeClr val="tx1"/>
                </a:solidFill>
              </a:rPr>
              <a:t>说明书</a:t>
            </a:r>
            <a:r>
              <a:rPr lang="en-US" altLang="zh-CN" dirty="0">
                <a:solidFill>
                  <a:schemeClr val="tx1"/>
                </a:solidFill>
              </a:rPr>
              <a:t>.doc</a:t>
            </a:r>
            <a:r>
              <a:rPr lang="en-US" altLang="zh-CN" dirty="0" smtClean="0">
                <a:solidFill>
                  <a:schemeClr val="tx1"/>
                </a:solidFill>
              </a:rPr>
              <a:t>&gt;&gt;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en-US" altLang="zh-CN" dirty="0">
                <a:solidFill>
                  <a:schemeClr val="tx1"/>
                </a:solidFill>
              </a:rPr>
              <a:t>UI</a:t>
            </a:r>
            <a:r>
              <a:rPr lang="zh-CN" altLang="en-US" dirty="0">
                <a:solidFill>
                  <a:schemeClr val="tx1"/>
                </a:solidFill>
              </a:rPr>
              <a:t>配置</a:t>
            </a:r>
            <a:r>
              <a:rPr lang="zh-CN" altLang="en-US" dirty="0" smtClean="0">
                <a:solidFill>
                  <a:schemeClr val="tx1"/>
                </a:solidFill>
              </a:rPr>
              <a:t>实例</a:t>
            </a:r>
            <a:r>
              <a:rPr lang="en-US" altLang="zh-CN" dirty="0" smtClean="0">
                <a:solidFill>
                  <a:schemeClr val="tx1"/>
                </a:solidFill>
              </a:rPr>
              <a:t>.doc</a:t>
            </a:r>
            <a:r>
              <a:rPr lang="en-US" altLang="zh-CN" dirty="0" smtClean="0">
                <a:solidFill>
                  <a:schemeClr val="tx1"/>
                </a:solidFill>
              </a:rPr>
              <a:t>&gt;&gt;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>
                <a:solidFill>
                  <a:schemeClr val="tx1"/>
                </a:solidFill>
              </a:rPr>
              <a:t>平台自定义应用</a:t>
            </a:r>
            <a:r>
              <a:rPr lang="zh-CN" altLang="en-US" dirty="0" smtClean="0">
                <a:solidFill>
                  <a:schemeClr val="tx1"/>
                </a:solidFill>
              </a:rPr>
              <a:t>说明</a:t>
            </a:r>
            <a:r>
              <a:rPr lang="en-US" altLang="zh-CN" dirty="0" smtClean="0">
                <a:solidFill>
                  <a:schemeClr val="tx1"/>
                </a:solidFill>
              </a:rPr>
              <a:t>.doc</a:t>
            </a:r>
            <a:r>
              <a:rPr lang="en-US" altLang="zh-CN" dirty="0" smtClean="0">
                <a:solidFill>
                  <a:schemeClr val="tx1"/>
                </a:solidFill>
              </a:rPr>
              <a:t>&gt;&gt;</a:t>
            </a:r>
          </a:p>
          <a:p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>
                <a:solidFill>
                  <a:schemeClr val="tx1"/>
                </a:solidFill>
              </a:rPr>
              <a:t>自定义界面开发</a:t>
            </a:r>
            <a:r>
              <a:rPr lang="zh-CN" altLang="en-US" dirty="0" smtClean="0">
                <a:solidFill>
                  <a:schemeClr val="tx1"/>
                </a:solidFill>
              </a:rPr>
              <a:t>文档</a:t>
            </a:r>
            <a:r>
              <a:rPr lang="en-US" altLang="zh-CN" dirty="0" smtClean="0">
                <a:solidFill>
                  <a:schemeClr val="tx1"/>
                </a:solidFill>
              </a:rPr>
              <a:t>.doc&gt;&gt;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33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5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26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28" name="Group 66"/>
          <p:cNvGrpSpPr>
            <a:grpSpLocks/>
          </p:cNvGrpSpPr>
          <p:nvPr/>
        </p:nvGrpSpPr>
        <p:grpSpPr bwMode="auto">
          <a:xfrm>
            <a:off x="731838" y="23241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表单定义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1" name="Group 66"/>
          <p:cNvGrpSpPr>
            <a:grpSpLocks/>
          </p:cNvGrpSpPr>
          <p:nvPr/>
        </p:nvGrpSpPr>
        <p:grpSpPr bwMode="auto">
          <a:xfrm>
            <a:off x="731838" y="2933700"/>
            <a:ext cx="7116762" cy="571500"/>
            <a:chOff x="491" y="1159"/>
            <a:chExt cx="4599" cy="360"/>
          </a:xfrm>
        </p:grpSpPr>
        <p:sp>
          <p:nvSpPr>
            <p:cNvPr id="32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3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Action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4" name="Group 66"/>
          <p:cNvGrpSpPr>
            <a:grpSpLocks/>
          </p:cNvGrpSpPr>
          <p:nvPr/>
        </p:nvGrpSpPr>
        <p:grpSpPr bwMode="auto">
          <a:xfrm>
            <a:off x="731838" y="3543300"/>
            <a:ext cx="7116762" cy="571500"/>
            <a:chOff x="491" y="1159"/>
            <a:chExt cx="4599" cy="360"/>
          </a:xfrm>
        </p:grpSpPr>
        <p:sp>
          <p:nvSpPr>
            <p:cNvPr id="3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自定义</a:t>
              </a: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开发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7" name="Group 66"/>
          <p:cNvGrpSpPr>
            <a:grpSpLocks/>
          </p:cNvGrpSpPr>
          <p:nvPr/>
        </p:nvGrpSpPr>
        <p:grpSpPr bwMode="auto">
          <a:xfrm>
            <a:off x="731838" y="1752604"/>
            <a:ext cx="7116762" cy="571501"/>
            <a:chOff x="491" y="1159"/>
            <a:chExt cx="4599" cy="360"/>
          </a:xfrm>
        </p:grpSpPr>
        <p:sp>
          <p:nvSpPr>
            <p:cNvPr id="3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22" name="圆角矩形 21"/>
          <p:cNvSpPr/>
          <p:nvPr/>
        </p:nvSpPr>
        <p:spPr bwMode="auto">
          <a:xfrm>
            <a:off x="304800" y="22098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表单定义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表单（</a:t>
            </a:r>
            <a:r>
              <a:rPr lang="en-US" altLang="zh-CN" dirty="0" smtClean="0"/>
              <a:t>Form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85800"/>
            <a:ext cx="8229600" cy="3048000"/>
          </a:xfrm>
        </p:spPr>
        <p:txBody>
          <a:bodyPr/>
          <a:lstStyle/>
          <a:p>
            <a:r>
              <a:rPr lang="zh-CN" altLang="en-US" dirty="0" smtClean="0"/>
              <a:t>主界面：</a:t>
            </a:r>
            <a:endParaRPr lang="zh-CN" altLang="en-US" dirty="0"/>
          </a:p>
        </p:txBody>
      </p:sp>
      <p:pic>
        <p:nvPicPr>
          <p:cNvPr id="147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60457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表单定义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表单（</a:t>
            </a:r>
            <a:r>
              <a:rPr lang="en-US" altLang="zh-CN" dirty="0" smtClean="0"/>
              <a:t>Form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5715000"/>
          </a:xfrm>
        </p:spPr>
        <p:txBody>
          <a:bodyPr/>
          <a:lstStyle/>
          <a:p>
            <a:r>
              <a:rPr lang="zh-CN" altLang="zh-CN" sz="2400" dirty="0" smtClean="0"/>
              <a:t>主界面分为</a:t>
            </a:r>
            <a:r>
              <a:rPr lang="zh-CN" altLang="en-US" sz="2400" dirty="0" smtClean="0"/>
              <a:t>四</a:t>
            </a:r>
            <a:r>
              <a:rPr lang="zh-CN" altLang="zh-CN" sz="2400" dirty="0" smtClean="0"/>
              <a:t>个区域：</a:t>
            </a:r>
          </a:p>
          <a:p>
            <a:pPr lvl="0"/>
            <a:r>
              <a:rPr lang="zh-CN" altLang="zh-CN" sz="2400" dirty="0" smtClean="0"/>
              <a:t>全局配置区域：配置当前表单的全局配置；</a:t>
            </a:r>
          </a:p>
          <a:p>
            <a:pPr lvl="1"/>
            <a:r>
              <a:rPr lang="zh-CN" altLang="zh-CN" dirty="0" smtClean="0"/>
              <a:t>名称：表单的名称，使用英文，不能有空格；</a:t>
            </a:r>
          </a:p>
          <a:p>
            <a:pPr lvl="1"/>
            <a:r>
              <a:rPr lang="zh-CN" altLang="zh-CN" dirty="0" smtClean="0"/>
              <a:t>查询模版：选择的查询模版，用于查询当前表单显示的对象；</a:t>
            </a:r>
          </a:p>
          <a:p>
            <a:pPr lvl="1"/>
            <a:r>
              <a:rPr lang="zh-CN" altLang="zh-CN" dirty="0" smtClean="0"/>
              <a:t>显示列数：定义的界面元素分几列在表单中显示。</a:t>
            </a:r>
            <a:endParaRPr lang="en-US" altLang="zh-CN" dirty="0" smtClean="0"/>
          </a:p>
          <a:p>
            <a:r>
              <a:rPr lang="zh-CN" altLang="en-US" dirty="0" smtClean="0"/>
              <a:t>自定义属性区域：显示当前业务类型的所有自定义属性，供定义时拖拽使用；</a:t>
            </a:r>
            <a:endParaRPr lang="zh-CN" altLang="zh-CN" dirty="0" smtClean="0"/>
          </a:p>
          <a:p>
            <a:pPr lvl="0"/>
            <a:r>
              <a:rPr lang="zh-CN" altLang="zh-CN" sz="2400" dirty="0" smtClean="0"/>
              <a:t>已定义属性显示区域：显示已经定义的界面属性定义；</a:t>
            </a:r>
          </a:p>
          <a:p>
            <a:pPr lvl="0"/>
            <a:r>
              <a:rPr lang="zh-CN" altLang="zh-CN" sz="2400" dirty="0" smtClean="0"/>
              <a:t>单属性详细信息区域：显示具体某个元素的详细定义信息。</a:t>
            </a:r>
            <a:endParaRPr lang="en-US" altLang="zh-CN" sz="2400" dirty="0" smtClean="0"/>
          </a:p>
          <a:p>
            <a:pPr lvl="0"/>
            <a:r>
              <a:rPr lang="zh-CN" altLang="en-US" sz="2400" dirty="0" smtClean="0"/>
              <a:t>自定义部分见</a:t>
            </a:r>
            <a:r>
              <a:rPr lang="en-US" altLang="zh-CN" sz="2400" dirty="0" smtClean="0"/>
              <a:t>&lt;&lt;</a:t>
            </a:r>
            <a:r>
              <a:rPr lang="zh-CN" altLang="en-US" sz="2400" dirty="0"/>
              <a:t>平台自定义应用说明</a:t>
            </a:r>
            <a:r>
              <a:rPr lang="en-US" altLang="zh-CN" sz="2400" dirty="0"/>
              <a:t>.doc&gt;&gt;</a:t>
            </a:r>
            <a:endParaRPr lang="zh-CN" altLang="zh-CN" sz="2400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表单定义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表单（</a:t>
            </a:r>
            <a:r>
              <a:rPr lang="en-US" altLang="zh-CN" dirty="0" smtClean="0"/>
              <a:t>Form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562600"/>
          </a:xfrm>
        </p:spPr>
        <p:txBody>
          <a:bodyPr/>
          <a:lstStyle/>
          <a:p>
            <a:r>
              <a:rPr lang="zh-CN" altLang="zh-CN" sz="2400" dirty="0" smtClean="0"/>
              <a:t>主界面分为</a:t>
            </a:r>
            <a:r>
              <a:rPr lang="zh-CN" altLang="en-US" sz="2400" dirty="0" smtClean="0"/>
              <a:t>四</a:t>
            </a:r>
            <a:r>
              <a:rPr lang="zh-CN" altLang="zh-CN" sz="2400" dirty="0" smtClean="0"/>
              <a:t>个区域：</a:t>
            </a:r>
          </a:p>
          <a:p>
            <a:pPr lvl="0"/>
            <a:r>
              <a:rPr lang="zh-CN" altLang="zh-CN" sz="2400" dirty="0" smtClean="0"/>
              <a:t>全局配置区域：配置当前表单的全局配置；</a:t>
            </a:r>
          </a:p>
          <a:p>
            <a:pPr lvl="1"/>
            <a:r>
              <a:rPr lang="zh-CN" altLang="zh-CN" dirty="0" smtClean="0"/>
              <a:t>名称：表单的名称，使用英文，不能有空格；</a:t>
            </a:r>
          </a:p>
          <a:p>
            <a:pPr lvl="1"/>
            <a:r>
              <a:rPr lang="zh-CN" altLang="zh-CN" dirty="0" smtClean="0"/>
              <a:t>查询模版：选择的查询模版，用于查询当前表单显示的对象；</a:t>
            </a:r>
          </a:p>
          <a:p>
            <a:pPr lvl="1"/>
            <a:r>
              <a:rPr lang="zh-CN" altLang="zh-CN" dirty="0" smtClean="0"/>
              <a:t>显示列数：定义的界面元素分几列在表单中显示。</a:t>
            </a:r>
            <a:endParaRPr lang="en-US" altLang="zh-CN" dirty="0" smtClean="0"/>
          </a:p>
          <a:p>
            <a:r>
              <a:rPr lang="zh-CN" altLang="en-US" dirty="0" smtClean="0"/>
              <a:t>自定义属性区域：显示当前业务类型的所有自定义属性，供定义时拖拽使用；</a:t>
            </a:r>
            <a:endParaRPr lang="zh-CN" altLang="zh-CN" dirty="0" smtClean="0"/>
          </a:p>
          <a:p>
            <a:pPr lvl="0"/>
            <a:r>
              <a:rPr lang="zh-CN" altLang="zh-CN" sz="2400" dirty="0" smtClean="0"/>
              <a:t>已定义属性显示区域：显示已经定义的界面属性定义；</a:t>
            </a:r>
          </a:p>
          <a:p>
            <a:pPr lvl="0"/>
            <a:r>
              <a:rPr lang="zh-CN" altLang="zh-CN" sz="2400" dirty="0" smtClean="0"/>
              <a:t>单属性详细信息区域：显示具体某个元素的详细定义信息。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表单定义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表单（</a:t>
            </a:r>
            <a:r>
              <a:rPr lang="en-US" altLang="zh-CN" dirty="0" smtClean="0"/>
              <a:t>Form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85800"/>
            <a:ext cx="8229600" cy="5257800"/>
          </a:xfrm>
        </p:spPr>
        <p:txBody>
          <a:bodyPr/>
          <a:lstStyle/>
          <a:p>
            <a:r>
              <a:rPr lang="zh-CN" altLang="en-US" sz="1800" dirty="0" smtClean="0"/>
              <a:t>单一元素定义界面</a:t>
            </a:r>
            <a:endParaRPr lang="en-US" altLang="zh-CN" sz="1800" dirty="0" smtClean="0"/>
          </a:p>
          <a:p>
            <a:r>
              <a:rPr lang="zh-CN" altLang="en-US" sz="1800" dirty="0" smtClean="0"/>
              <a:t>字段类型</a:t>
            </a:r>
            <a:endParaRPr lang="en-US" altLang="zh-CN" sz="1800" dirty="0" smtClean="0"/>
          </a:p>
          <a:p>
            <a:pPr lvl="1"/>
            <a:r>
              <a:rPr lang="zh-CN" altLang="zh-CN" sz="1400" dirty="0" smtClean="0"/>
              <a:t>单行文本框：输入或显示单行字符串；</a:t>
            </a:r>
          </a:p>
          <a:p>
            <a:pPr lvl="1"/>
            <a:r>
              <a:rPr lang="zh-CN" altLang="zh-CN" sz="1400" dirty="0" smtClean="0"/>
              <a:t>多行文本框：输入或显示多行字符串；</a:t>
            </a:r>
          </a:p>
          <a:p>
            <a:pPr lvl="1"/>
            <a:r>
              <a:rPr lang="zh-CN" altLang="zh-CN" sz="1400" dirty="0" smtClean="0"/>
              <a:t>数字输入框：输入或者显示数字；</a:t>
            </a:r>
          </a:p>
          <a:p>
            <a:pPr lvl="1"/>
            <a:r>
              <a:rPr lang="zh-CN" altLang="zh-CN" sz="1400" dirty="0" smtClean="0"/>
              <a:t>密码框：输入或者显示密码；</a:t>
            </a:r>
          </a:p>
          <a:p>
            <a:pPr lvl="1"/>
            <a:r>
              <a:rPr lang="zh-CN" altLang="zh-CN" sz="1400" dirty="0" smtClean="0"/>
              <a:t>单选按钮：</a:t>
            </a:r>
          </a:p>
          <a:p>
            <a:pPr lvl="1"/>
            <a:r>
              <a:rPr lang="zh-CN" altLang="zh-CN" sz="1400" dirty="0" smtClean="0"/>
              <a:t>多选按钮：</a:t>
            </a:r>
          </a:p>
          <a:p>
            <a:pPr lvl="1"/>
            <a:r>
              <a:rPr lang="zh-CN" altLang="zh-CN" sz="1400" dirty="0" smtClean="0"/>
              <a:t>下拉菜单：</a:t>
            </a:r>
          </a:p>
          <a:p>
            <a:pPr lvl="1"/>
            <a:r>
              <a:rPr lang="zh-CN" altLang="zh-CN" sz="1400" dirty="0" smtClean="0"/>
              <a:t>日期输入框：年月日；</a:t>
            </a:r>
          </a:p>
          <a:p>
            <a:pPr lvl="1"/>
            <a:r>
              <a:rPr lang="zh-CN" altLang="zh-CN" sz="1400" dirty="0" smtClean="0"/>
              <a:t>时间输入框：时分秒</a:t>
            </a:r>
          </a:p>
          <a:p>
            <a:pPr lvl="1"/>
            <a:r>
              <a:rPr lang="zh-CN" altLang="zh-CN" sz="1400" dirty="0" smtClean="0"/>
              <a:t>日期时间输入框：年月日时分秒</a:t>
            </a:r>
          </a:p>
          <a:p>
            <a:pPr lvl="1"/>
            <a:r>
              <a:rPr lang="zh-CN" altLang="zh-CN" sz="1400" dirty="0" smtClean="0"/>
              <a:t>文件上传：显示上传文件对象框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sz="1400" dirty="0" smtClean="0"/>
              <a:t>多文件：</a:t>
            </a:r>
            <a:endParaRPr lang="en-US" altLang="zh-CN" sz="1400" dirty="0" smtClean="0"/>
          </a:p>
          <a:p>
            <a:pPr lvl="1"/>
            <a:r>
              <a:rPr lang="zh-CN" altLang="en-US" sz="1400" dirty="0" smtClean="0"/>
              <a:t>自定义</a:t>
            </a:r>
            <a:endParaRPr lang="zh-CN" altLang="zh-CN" sz="1400" dirty="0" smtClean="0"/>
          </a:p>
          <a:p>
            <a:pPr lvl="1"/>
            <a:endParaRPr lang="zh-CN" altLang="en-US" dirty="0"/>
          </a:p>
        </p:txBody>
      </p:sp>
      <p:pic>
        <p:nvPicPr>
          <p:cNvPr id="1812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09667" y="609600"/>
            <a:ext cx="5034333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表单定义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表单（</a:t>
            </a:r>
            <a:r>
              <a:rPr lang="en-US" altLang="zh-CN" dirty="0" smtClean="0"/>
              <a:t>Form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85800"/>
            <a:ext cx="8229600" cy="5257800"/>
          </a:xfrm>
        </p:spPr>
        <p:txBody>
          <a:bodyPr/>
          <a:lstStyle/>
          <a:p>
            <a:r>
              <a:rPr lang="zh-CN" altLang="en-US" sz="1800" dirty="0" smtClean="0"/>
              <a:t>单一元素定义界面属性</a:t>
            </a:r>
            <a:endParaRPr lang="en-US" altLang="zh-CN" sz="1800" dirty="0" smtClean="0"/>
          </a:p>
          <a:p>
            <a:pPr lvl="1"/>
            <a:r>
              <a:rPr lang="zh-CN" altLang="zh-CN" sz="1400" dirty="0" smtClean="0"/>
              <a:t>使用字段：使用的业务对象或链接对象的字段，如果是业务对象直接使用属性名称，如果为链接对象，需要在其链接的业务对象属性前加入</a:t>
            </a:r>
            <a:r>
              <a:rPr lang="en-US" altLang="zh-CN" sz="1400" dirty="0" err="1" smtClean="0"/>
              <a:t>t_oid</a:t>
            </a:r>
            <a:r>
              <a:rPr lang="en-US" altLang="zh-CN" sz="1400" dirty="0" smtClean="0"/>
              <a:t>.</a:t>
            </a:r>
            <a:r>
              <a:rPr lang="zh-CN" altLang="zh-CN" sz="1400" dirty="0" smtClean="0"/>
              <a:t>或者</a:t>
            </a:r>
            <a:r>
              <a:rPr lang="en-US" altLang="zh-CN" sz="1400" dirty="0" err="1" smtClean="0"/>
              <a:t>f_oid</a:t>
            </a:r>
            <a:r>
              <a:rPr lang="en-US" altLang="zh-CN" sz="1400" dirty="0" smtClean="0"/>
              <a:t>.,</a:t>
            </a:r>
            <a:r>
              <a:rPr lang="zh-CN" altLang="zh-CN" sz="1400" dirty="0" smtClean="0"/>
              <a:t>如果是参照的需要以参照的路径，需要按路径书写，如</a:t>
            </a:r>
            <a:r>
              <a:rPr lang="en-US" altLang="zh-CN" sz="1400" dirty="0" smtClean="0"/>
              <a:t>dept.name</a:t>
            </a:r>
            <a:r>
              <a:rPr lang="zh-CN" altLang="zh-CN" sz="1400" dirty="0" smtClean="0"/>
              <a:t>，显示当前人所在部门的名称；</a:t>
            </a:r>
          </a:p>
          <a:p>
            <a:pPr lvl="1"/>
            <a:r>
              <a:rPr lang="zh-CN" altLang="en-US" sz="1400" dirty="0" smtClean="0"/>
              <a:t>只读</a:t>
            </a:r>
            <a:r>
              <a:rPr lang="zh-CN" altLang="zh-CN" sz="1400" dirty="0" smtClean="0"/>
              <a:t>条件：</a:t>
            </a:r>
            <a:r>
              <a:rPr lang="en-US" altLang="zh-CN" sz="1400" dirty="0" smtClean="0"/>
              <a:t> </a:t>
            </a:r>
            <a:r>
              <a:rPr lang="en-US" altLang="zh-CN" sz="1400" dirty="0" err="1" smtClean="0"/>
              <a:t>com.vci.platform.editable.DocumentEditableInterface</a:t>
            </a:r>
            <a:endParaRPr lang="en-US" altLang="zh-CN" sz="1400" dirty="0" smtClean="0"/>
          </a:p>
          <a:p>
            <a:pPr lvl="1"/>
            <a:r>
              <a:rPr lang="zh-CN" altLang="en-US" sz="1400" dirty="0" smtClean="0"/>
              <a:t>字段表达式：通过</a:t>
            </a:r>
            <a:r>
              <a:rPr lang="en-US" altLang="zh-CN" sz="1400" dirty="0" err="1" smtClean="0"/>
              <a:t>sql</a:t>
            </a:r>
            <a:r>
              <a:rPr lang="zh-CN" altLang="en-US" sz="1400" dirty="0" smtClean="0"/>
              <a:t>方便取值用；</a:t>
            </a:r>
            <a:endParaRPr lang="en-US" altLang="zh-CN" sz="1400" dirty="0" smtClean="0"/>
          </a:p>
          <a:p>
            <a:pPr lvl="1"/>
            <a:r>
              <a:rPr lang="zh-CN" altLang="en-US" sz="1400" dirty="0" smtClean="0"/>
              <a:t>控制列：控制的是那一列显示；</a:t>
            </a:r>
            <a:endParaRPr lang="en-US" altLang="zh-CN" sz="1400" dirty="0" smtClean="0"/>
          </a:p>
          <a:p>
            <a:pPr lvl="1"/>
            <a:r>
              <a:rPr lang="zh-CN" altLang="en-US" sz="1400" dirty="0" smtClean="0"/>
              <a:t>显示列条件：显示的条件值是什么，通过逗号分割</a:t>
            </a:r>
            <a:endParaRPr lang="en-US" altLang="zh-CN" sz="1400" dirty="0" smtClean="0"/>
          </a:p>
          <a:p>
            <a:pPr lvl="1"/>
            <a:r>
              <a:rPr lang="zh-CN" altLang="en-US" sz="1400" dirty="0" smtClean="0"/>
              <a:t>自定义类：对于自定义控件的取值类。</a:t>
            </a:r>
            <a:endParaRPr lang="en-US" altLang="zh-CN" sz="1400" dirty="0" smtClean="0"/>
          </a:p>
          <a:p>
            <a:pPr lvl="1"/>
            <a:endParaRPr lang="zh-CN" altLang="zh-CN" sz="1400" dirty="0" smtClean="0"/>
          </a:p>
          <a:p>
            <a:pPr lvl="1"/>
            <a:endParaRPr lang="en-US" altLang="zh-CN" sz="1400" dirty="0" smtClean="0"/>
          </a:p>
          <a:p>
            <a:pPr lvl="1"/>
            <a:endParaRPr lang="zh-CN" altLang="en-US" dirty="0"/>
          </a:p>
        </p:txBody>
      </p:sp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28600"/>
            <a:ext cx="4010025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表单定义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表格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85800"/>
            <a:ext cx="8229600" cy="3048000"/>
          </a:xfrm>
        </p:spPr>
        <p:txBody>
          <a:bodyPr/>
          <a:lstStyle/>
          <a:p>
            <a:r>
              <a:rPr lang="zh-CN" altLang="en-US" dirty="0" smtClean="0"/>
              <a:t>主界面：</a:t>
            </a:r>
            <a:endParaRPr lang="zh-CN" altLang="en-US" dirty="0"/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762000"/>
            <a:ext cx="7362825" cy="566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表单定义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表格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85800"/>
            <a:ext cx="8229600" cy="3048000"/>
          </a:xfrm>
        </p:spPr>
        <p:txBody>
          <a:bodyPr/>
          <a:lstStyle/>
          <a:p>
            <a:r>
              <a:rPr lang="zh-CN" altLang="en-US" dirty="0" smtClean="0"/>
              <a:t>表格属性：</a:t>
            </a:r>
            <a:endParaRPr lang="en-US" altLang="zh-CN" dirty="0" smtClean="0"/>
          </a:p>
          <a:p>
            <a:pPr lvl="1"/>
            <a:r>
              <a:rPr lang="zh-CN" altLang="en-US" sz="1600" dirty="0" smtClean="0"/>
              <a:t>名称：统一类型下不能重复；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附件查询条件：已</a:t>
            </a:r>
            <a:r>
              <a:rPr lang="en-US" altLang="zh-CN" sz="1600" dirty="0" smtClean="0"/>
              <a:t>key=value</a:t>
            </a:r>
            <a:r>
              <a:rPr lang="zh-CN" altLang="en-US" sz="1600" dirty="0" smtClean="0"/>
              <a:t>方式进行配置，多个条件通过逗号进行分割，其被附加到查询模板中进行查询。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绑定表单：表格关联的表单；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显示字段：从表单中选择在列表中需要显示的字段；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搜索字段：从显示字段中选择查询区域需要显示的查询属性；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查询字段：高级查询，配置高级查询界面中显示的查询属性，以及属性显示的次数；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超链接：</a:t>
            </a:r>
            <a:r>
              <a:rPr lang="en-US" altLang="zh-CN" sz="1600" dirty="0" smtClean="0"/>
              <a:t> </a:t>
            </a:r>
            <a:r>
              <a:rPr lang="en-US" altLang="zh-CN" sz="1600" dirty="0" err="1" smtClean="0"/>
              <a:t>name#browse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5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26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28" name="Group 66"/>
          <p:cNvGrpSpPr>
            <a:grpSpLocks/>
          </p:cNvGrpSpPr>
          <p:nvPr/>
        </p:nvGrpSpPr>
        <p:grpSpPr bwMode="auto">
          <a:xfrm>
            <a:off x="731838" y="23241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表单定义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1" name="Group 66"/>
          <p:cNvGrpSpPr>
            <a:grpSpLocks/>
          </p:cNvGrpSpPr>
          <p:nvPr/>
        </p:nvGrpSpPr>
        <p:grpSpPr bwMode="auto">
          <a:xfrm>
            <a:off x="731838" y="2933700"/>
            <a:ext cx="7116762" cy="571500"/>
            <a:chOff x="491" y="1159"/>
            <a:chExt cx="4599" cy="360"/>
          </a:xfrm>
        </p:grpSpPr>
        <p:sp>
          <p:nvSpPr>
            <p:cNvPr id="32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3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Action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4" name="Group 66"/>
          <p:cNvGrpSpPr>
            <a:grpSpLocks/>
          </p:cNvGrpSpPr>
          <p:nvPr/>
        </p:nvGrpSpPr>
        <p:grpSpPr bwMode="auto">
          <a:xfrm>
            <a:off x="731838" y="3543300"/>
            <a:ext cx="7116762" cy="571500"/>
            <a:chOff x="491" y="1159"/>
            <a:chExt cx="4599" cy="360"/>
          </a:xfrm>
        </p:grpSpPr>
        <p:sp>
          <p:nvSpPr>
            <p:cNvPr id="3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自定义</a:t>
              </a: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开发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7" name="Group 66"/>
          <p:cNvGrpSpPr>
            <a:grpSpLocks/>
          </p:cNvGrpSpPr>
          <p:nvPr/>
        </p:nvGrpSpPr>
        <p:grpSpPr bwMode="auto">
          <a:xfrm>
            <a:off x="731838" y="1752604"/>
            <a:ext cx="7116762" cy="571501"/>
            <a:chOff x="491" y="1159"/>
            <a:chExt cx="4599" cy="360"/>
          </a:xfrm>
        </p:grpSpPr>
        <p:sp>
          <p:nvSpPr>
            <p:cNvPr id="3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22" name="圆角矩形 21"/>
          <p:cNvSpPr/>
          <p:nvPr/>
        </p:nvSpPr>
        <p:spPr bwMode="auto">
          <a:xfrm>
            <a:off x="304800" y="28194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1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Action</a:t>
            </a:r>
            <a:r>
              <a:rPr lang="zh-CN" altLang="en-US" dirty="0" smtClean="0"/>
              <a:t>管理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7620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具体参见</a:t>
            </a:r>
            <a:r>
              <a:rPr lang="en-US" altLang="zh-CN" dirty="0" smtClean="0">
                <a:solidFill>
                  <a:schemeClr val="tx1"/>
                </a:solidFill>
              </a:rPr>
              <a:t>&lt;&lt;Action</a:t>
            </a:r>
            <a:r>
              <a:rPr lang="zh-CN" altLang="en-US" dirty="0">
                <a:solidFill>
                  <a:schemeClr val="tx1"/>
                </a:solidFill>
              </a:rPr>
              <a:t>配置及开发</a:t>
            </a:r>
            <a:r>
              <a:rPr lang="zh-CN" altLang="en-US" dirty="0" smtClean="0">
                <a:solidFill>
                  <a:schemeClr val="tx1"/>
                </a:solidFill>
              </a:rPr>
              <a:t>说明</a:t>
            </a:r>
            <a:r>
              <a:rPr lang="en-US" altLang="zh-CN" dirty="0" smtClean="0">
                <a:solidFill>
                  <a:schemeClr val="tx1"/>
                </a:solidFill>
              </a:rPr>
              <a:t>.doc&gt;&gt;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35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5" name="Group 63"/>
          <p:cNvGrpSpPr>
            <a:grpSpLocks/>
          </p:cNvGrpSpPr>
          <p:nvPr/>
        </p:nvGrpSpPr>
        <p:grpSpPr bwMode="auto">
          <a:xfrm>
            <a:off x="500063" y="914400"/>
            <a:ext cx="7127875" cy="560388"/>
            <a:chOff x="1170" y="2908"/>
            <a:chExt cx="3533" cy="353"/>
          </a:xfrm>
        </p:grpSpPr>
        <p:sp>
          <p:nvSpPr>
            <p:cNvPr id="26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7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建模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28" name="Group 66"/>
          <p:cNvGrpSpPr>
            <a:grpSpLocks/>
          </p:cNvGrpSpPr>
          <p:nvPr/>
        </p:nvGrpSpPr>
        <p:grpSpPr bwMode="auto">
          <a:xfrm>
            <a:off x="731838" y="2324100"/>
            <a:ext cx="7116762" cy="571500"/>
            <a:chOff x="491" y="1159"/>
            <a:chExt cx="4599" cy="360"/>
          </a:xfrm>
        </p:grpSpPr>
        <p:sp>
          <p:nvSpPr>
            <p:cNvPr id="29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0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表单定义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1" name="Group 66"/>
          <p:cNvGrpSpPr>
            <a:grpSpLocks/>
          </p:cNvGrpSpPr>
          <p:nvPr/>
        </p:nvGrpSpPr>
        <p:grpSpPr bwMode="auto">
          <a:xfrm>
            <a:off x="731838" y="2933700"/>
            <a:ext cx="7116762" cy="571500"/>
            <a:chOff x="491" y="1159"/>
            <a:chExt cx="4599" cy="360"/>
          </a:xfrm>
        </p:grpSpPr>
        <p:sp>
          <p:nvSpPr>
            <p:cNvPr id="32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3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Action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4" name="Group 66"/>
          <p:cNvGrpSpPr>
            <a:grpSpLocks/>
          </p:cNvGrpSpPr>
          <p:nvPr/>
        </p:nvGrpSpPr>
        <p:grpSpPr bwMode="auto">
          <a:xfrm>
            <a:off x="731838" y="3543300"/>
            <a:ext cx="7116762" cy="571500"/>
            <a:chOff x="491" y="1159"/>
            <a:chExt cx="4599" cy="360"/>
          </a:xfrm>
        </p:grpSpPr>
        <p:sp>
          <p:nvSpPr>
            <p:cNvPr id="3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4.4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自定义</a:t>
              </a: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开发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37" name="Group 66"/>
          <p:cNvGrpSpPr>
            <a:grpSpLocks/>
          </p:cNvGrpSpPr>
          <p:nvPr/>
        </p:nvGrpSpPr>
        <p:grpSpPr bwMode="auto">
          <a:xfrm>
            <a:off x="731838" y="1752604"/>
            <a:ext cx="7116762" cy="571501"/>
            <a:chOff x="491" y="1159"/>
            <a:chExt cx="4599" cy="360"/>
          </a:xfrm>
        </p:grpSpPr>
        <p:sp>
          <p:nvSpPr>
            <p:cNvPr id="3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定义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22" name="圆角矩形 21"/>
          <p:cNvSpPr/>
          <p:nvPr/>
        </p:nvSpPr>
        <p:spPr bwMode="auto">
          <a:xfrm>
            <a:off x="304800" y="33528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1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自定义开发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7620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具体参见</a:t>
            </a:r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>
                <a:solidFill>
                  <a:schemeClr val="tx1"/>
                </a:solidFill>
              </a:rPr>
              <a:t>平台自定义应用说明</a:t>
            </a:r>
            <a:r>
              <a:rPr lang="en-US" altLang="zh-CN" dirty="0" smtClean="0">
                <a:solidFill>
                  <a:schemeClr val="tx1"/>
                </a:solidFill>
              </a:rPr>
              <a:t>.doc&gt;&gt;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21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6563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27038" y="5753100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27038" y="5181600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152400" y="34290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250824" y="152400"/>
            <a:ext cx="5387975" cy="487362"/>
          </a:xfrm>
        </p:spPr>
        <p:txBody>
          <a:bodyPr/>
          <a:lstStyle/>
          <a:p>
            <a:r>
              <a:rPr lang="zh-CN" altLang="en-US" dirty="0" smtClean="0"/>
              <a:t>工作流管理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2913" y="685800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具体见</a:t>
            </a:r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b="1" dirty="0">
                <a:solidFill>
                  <a:schemeClr val="tx1"/>
                </a:solidFill>
              </a:rPr>
              <a:t>工作流使用说明</a:t>
            </a:r>
            <a:r>
              <a:rPr lang="en-US" altLang="zh-CN" b="1" dirty="0" smtClean="0">
                <a:solidFill>
                  <a:schemeClr val="tx1"/>
                </a:solidFill>
              </a:rPr>
              <a:t>.doc&gt;&gt;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6563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27038" y="5753100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27038" y="5181600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152400" y="39624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人员组织管理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838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具体</a:t>
            </a:r>
            <a:r>
              <a:rPr lang="zh-CN" altLang="en-US" dirty="0" smtClean="0">
                <a:solidFill>
                  <a:schemeClr val="tx1"/>
                </a:solidFill>
              </a:rPr>
              <a:t>见</a:t>
            </a:r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 smtClean="0">
                <a:solidFill>
                  <a:schemeClr val="tx1"/>
                </a:solidFill>
              </a:rPr>
              <a:t>人员</a:t>
            </a:r>
            <a:r>
              <a:rPr lang="zh-CN" altLang="en-US" dirty="0">
                <a:solidFill>
                  <a:schemeClr val="tx1"/>
                </a:solidFill>
              </a:rPr>
              <a:t>组织</a:t>
            </a:r>
            <a:r>
              <a:rPr lang="zh-CN" altLang="en-US" dirty="0" smtClean="0">
                <a:solidFill>
                  <a:schemeClr val="tx1"/>
                </a:solidFill>
              </a:rPr>
              <a:t>管理</a:t>
            </a:r>
            <a:r>
              <a:rPr lang="en-US" altLang="zh-CN" dirty="0" smtClean="0">
                <a:solidFill>
                  <a:schemeClr val="tx1"/>
                </a:solidFill>
              </a:rPr>
              <a:t>.</a:t>
            </a:r>
            <a:r>
              <a:rPr lang="en-US" altLang="zh-CN" dirty="0" err="1" smtClean="0">
                <a:solidFill>
                  <a:schemeClr val="tx1"/>
                </a:solidFill>
              </a:rPr>
              <a:t>ppt</a:t>
            </a:r>
            <a:r>
              <a:rPr lang="en-US" altLang="zh-CN" dirty="0" smtClean="0">
                <a:solidFill>
                  <a:schemeClr val="tx1"/>
                </a:solidFill>
              </a:rPr>
              <a:t>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6563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27038" y="5905500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27038" y="5334000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152400" y="45720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63612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权限管理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23241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9337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数据授权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731838" y="1752604"/>
            <a:ext cx="7116762" cy="571501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模块授权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 bwMode="auto">
          <a:xfrm>
            <a:off x="457200" y="16002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模块授权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838200"/>
            <a:ext cx="906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具体见</a:t>
            </a:r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>
                <a:solidFill>
                  <a:schemeClr val="tx1"/>
                </a:solidFill>
              </a:rPr>
              <a:t>三员管理和功能权限配置</a:t>
            </a:r>
            <a:r>
              <a:rPr lang="zh-CN" altLang="en-US" dirty="0" smtClean="0">
                <a:solidFill>
                  <a:schemeClr val="tx1"/>
                </a:solidFill>
              </a:rPr>
              <a:t>说明</a:t>
            </a:r>
            <a:r>
              <a:rPr lang="en-US" altLang="zh-CN" dirty="0" smtClean="0">
                <a:solidFill>
                  <a:schemeClr val="tx1"/>
                </a:solidFill>
              </a:rPr>
              <a:t>.doc&gt;&gt;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63612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权限管理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23241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9337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数据授权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1752604"/>
            <a:ext cx="7116762" cy="571501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模块授权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 bwMode="auto">
          <a:xfrm>
            <a:off x="506887" y="2181225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 smtClean="0"/>
              <a:t>授权</a:t>
            </a:r>
          </a:p>
        </p:txBody>
      </p:sp>
      <p:pic>
        <p:nvPicPr>
          <p:cNvPr id="324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43000"/>
            <a:ext cx="890587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2209800" y="1752600"/>
            <a:ext cx="1219200" cy="1371600"/>
          </a:xfrm>
          <a:prstGeom prst="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C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5" y="609600"/>
            <a:ext cx="8601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</a:rPr>
              <a:t>基于角色进行区域、页签、</a:t>
            </a:r>
            <a:r>
              <a:rPr lang="en-US" altLang="zh-CN" sz="2400" dirty="0" smtClean="0">
                <a:solidFill>
                  <a:schemeClr val="tx1"/>
                </a:solidFill>
              </a:rPr>
              <a:t>UI</a:t>
            </a:r>
            <a:r>
              <a:rPr lang="zh-CN" altLang="en-US" sz="2400" dirty="0" smtClean="0">
                <a:solidFill>
                  <a:schemeClr val="tx1"/>
                </a:solidFill>
              </a:rPr>
              <a:t>组件、按钮可见性控制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963612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权限管理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731838" y="23241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7.2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731838" y="2933700"/>
            <a:ext cx="7116762" cy="571500"/>
            <a:chOff x="491" y="1159"/>
            <a:chExt cx="4599" cy="360"/>
          </a:xfrm>
        </p:grpSpPr>
        <p:sp>
          <p:nvSpPr>
            <p:cNvPr id="20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1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数据授权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731838" y="1752604"/>
            <a:ext cx="7116762" cy="571501"/>
            <a:chOff x="491" y="1159"/>
            <a:chExt cx="4599" cy="360"/>
          </a:xfrm>
        </p:grpSpPr>
        <p:sp>
          <p:nvSpPr>
            <p:cNvPr id="23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7.1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4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模块授权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 bwMode="auto">
          <a:xfrm>
            <a:off x="457200" y="2819400"/>
            <a:ext cx="7543800" cy="8382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数据授权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858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授权：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rgbClr val="000066"/>
                </a:solidFill>
              </a:rPr>
              <a:t>选择主体：可以选择用户、角色和用户组；</a:t>
            </a:r>
            <a:endParaRPr lang="en-US" altLang="zh-CN" sz="16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rgbClr val="000066"/>
                </a:solidFill>
              </a:rPr>
              <a:t>选择客体：</a:t>
            </a:r>
            <a:endParaRPr lang="en-US" altLang="zh-CN" sz="16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000066"/>
                </a:solidFill>
              </a:rPr>
              <a:t>全部允许：不需要设置查询条件，所有类型下的数据均可以操作；</a:t>
            </a:r>
            <a:endParaRPr lang="en-US" altLang="zh-CN" sz="14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000066"/>
                </a:solidFill>
              </a:rPr>
              <a:t>全部拒绝：不需要设置查询条件，所有类型下的数据均不可以操作；</a:t>
            </a:r>
            <a:endParaRPr lang="en-US" altLang="zh-CN" sz="14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000066"/>
                </a:solidFill>
              </a:rPr>
              <a:t>允许权限：具有对符合条件的数据具有权限；</a:t>
            </a:r>
            <a:endParaRPr lang="en-US" altLang="zh-CN" sz="1400" dirty="0" smtClean="0">
              <a:solidFill>
                <a:srgbClr val="000066"/>
              </a:solidFill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000066"/>
                </a:solidFill>
              </a:rPr>
              <a:t>拒绝权限：对不和条件的数据不具有权限。</a:t>
            </a:r>
            <a:endParaRPr lang="en-US" altLang="zh-CN" sz="1400" dirty="0" smtClean="0">
              <a:solidFill>
                <a:srgbClr val="000066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000066"/>
                </a:solidFill>
              </a:rPr>
              <a:t>选择操作：操作包含业务对象操作，链接对象的操作、以及生命周期的跃迁</a:t>
            </a:r>
            <a:endParaRPr lang="en-US" altLang="zh-CN" sz="1400" dirty="0" smtClean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6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>
              <a:solidFill>
                <a:srgbClr val="000066"/>
              </a:solidFill>
            </a:endParaRPr>
          </a:p>
        </p:txBody>
      </p:sp>
      <p:pic>
        <p:nvPicPr>
          <p:cNvPr id="314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829871"/>
            <a:ext cx="8991600" cy="3570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3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379" y="2895600"/>
            <a:ext cx="8899621" cy="3509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3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895600"/>
            <a:ext cx="8590089" cy="329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3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1" y="3048000"/>
            <a:ext cx="8534400" cy="358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数据授权（</a:t>
            </a:r>
            <a:r>
              <a:rPr lang="zh-CN" altLang="en-US" dirty="0" smtClean="0">
                <a:solidFill>
                  <a:srgbClr val="FF0000"/>
                </a:solidFill>
              </a:rPr>
              <a:t>增加鉴权的示例说明</a:t>
            </a:r>
            <a:r>
              <a:rPr lang="zh-CN" altLang="en-US" dirty="0" smtClean="0"/>
              <a:t>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858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授权主界面</a:t>
            </a:r>
            <a:endParaRPr lang="en-US" altLang="zh-CN" sz="1800" dirty="0">
              <a:solidFill>
                <a:srgbClr val="000066"/>
              </a:solidFill>
            </a:endParaRPr>
          </a:p>
        </p:txBody>
      </p:sp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454980"/>
            <a:ext cx="8873088" cy="433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数据授权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7620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具体</a:t>
            </a:r>
            <a:r>
              <a:rPr lang="zh-CN" altLang="en-US" dirty="0" smtClean="0">
                <a:solidFill>
                  <a:schemeClr val="tx1"/>
                </a:solidFill>
              </a:rPr>
              <a:t>参见</a:t>
            </a:r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 smtClean="0">
                <a:solidFill>
                  <a:schemeClr val="tx1"/>
                </a:solidFill>
              </a:rPr>
              <a:t>数据权限</a:t>
            </a:r>
            <a:r>
              <a:rPr lang="en-US" altLang="zh-CN" dirty="0" smtClean="0">
                <a:solidFill>
                  <a:schemeClr val="tx1"/>
                </a:solidFill>
              </a:rPr>
              <a:t>.doc&gt;&gt;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4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6563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27038" y="5829300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27038" y="5257800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152400" y="51816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>
              <a:solidFill>
                <a:srgbClr val="00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dirty="0" err="1" smtClean="0">
                <a:solidFill>
                  <a:srgbClr val="000066"/>
                </a:solidFill>
              </a:rPr>
              <a:t>Corba</a:t>
            </a:r>
            <a:r>
              <a:rPr lang="zh-CN" altLang="en-US" sz="1400" dirty="0" smtClean="0">
                <a:solidFill>
                  <a:srgbClr val="000066"/>
                </a:solidFill>
              </a:rPr>
              <a:t>接口：</a:t>
            </a:r>
            <a:endParaRPr lang="en-US" altLang="zh-CN" sz="14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dirty="0" smtClean="0">
                <a:solidFill>
                  <a:srgbClr val="000066"/>
                </a:solidFill>
              </a:rPr>
              <a:t>Java </a:t>
            </a:r>
            <a:r>
              <a:rPr lang="zh-CN" altLang="en-US" sz="1400" dirty="0" smtClean="0">
                <a:solidFill>
                  <a:srgbClr val="000066"/>
                </a:solidFill>
              </a:rPr>
              <a:t>客户端接口：</a:t>
            </a:r>
            <a:endParaRPr lang="en-US" altLang="zh-CN" sz="14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000066"/>
                </a:solidFill>
              </a:rPr>
              <a:t>具体见</a:t>
            </a:r>
            <a:r>
              <a:rPr lang="en-US" altLang="zh-CN" sz="1400" dirty="0" smtClean="0">
                <a:solidFill>
                  <a:srgbClr val="000066"/>
                </a:solidFill>
              </a:rPr>
              <a:t>&lt;&lt;</a:t>
            </a:r>
            <a:r>
              <a:rPr lang="zh-CN" altLang="en-US" sz="1400" dirty="0" smtClean="0">
                <a:solidFill>
                  <a:srgbClr val="000066"/>
                </a:solidFill>
              </a:rPr>
              <a:t>文件管理</a:t>
            </a:r>
            <a:r>
              <a:rPr lang="zh-CN" altLang="en-US" sz="1400" dirty="0">
                <a:solidFill>
                  <a:srgbClr val="000066"/>
                </a:solidFill>
              </a:rPr>
              <a:t>接口</a:t>
            </a:r>
            <a:r>
              <a:rPr lang="zh-CN" altLang="en-US" sz="1400" dirty="0" smtClean="0">
                <a:solidFill>
                  <a:srgbClr val="000066"/>
                </a:solidFill>
              </a:rPr>
              <a:t>文档</a:t>
            </a:r>
            <a:r>
              <a:rPr lang="en-US" altLang="zh-CN" sz="1400" dirty="0" smtClean="0">
                <a:solidFill>
                  <a:srgbClr val="000066"/>
                </a:solidFill>
              </a:rPr>
              <a:t>.doc&gt;&gt;</a:t>
            </a:r>
          </a:p>
        </p:txBody>
      </p:sp>
      <p:pic>
        <p:nvPicPr>
          <p:cNvPr id="315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828800"/>
            <a:ext cx="8085434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53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1981201"/>
            <a:ext cx="7696200" cy="433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议程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457200" y="114300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基础框架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57200" y="1714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对象建模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57200" y="2286000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查询管理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6563" y="4070350"/>
            <a:ext cx="7107237" cy="555625"/>
            <a:chOff x="1179" y="1168"/>
            <a:chExt cx="3510" cy="349"/>
          </a:xfrm>
        </p:grpSpPr>
        <p:sp>
          <p:nvSpPr>
            <p:cNvPr id="41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6</a:t>
              </a:r>
            </a:p>
          </p:txBody>
        </p:sp>
        <p:sp>
          <p:nvSpPr>
            <p:cNvPr id="41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人员组织管理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436563" y="4641850"/>
            <a:ext cx="7107237" cy="555625"/>
            <a:chOff x="1179" y="1168"/>
            <a:chExt cx="3510" cy="349"/>
          </a:xfrm>
        </p:grpSpPr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7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权限管理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457200" y="3482975"/>
            <a:ext cx="7107237" cy="555625"/>
            <a:chOff x="1179" y="1168"/>
            <a:chExt cx="3510" cy="349"/>
          </a:xfrm>
        </p:grpSpPr>
        <p:sp>
          <p:nvSpPr>
            <p:cNvPr id="19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5</a:t>
              </a:r>
            </a:p>
          </p:txBody>
        </p:sp>
        <p:sp>
          <p:nvSpPr>
            <p:cNvPr id="20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</a:rPr>
                <a:t>工作流管理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27038" y="5753100"/>
            <a:ext cx="7116762" cy="571500"/>
            <a:chOff x="491" y="1159"/>
            <a:chExt cx="4599" cy="360"/>
          </a:xfrm>
        </p:grpSpPr>
        <p:sp>
          <p:nvSpPr>
            <p:cNvPr id="25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10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6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对象工厂</a:t>
              </a:r>
              <a:endParaRPr lang="en-US" altLang="zh-CN" sz="2000" b="1" dirty="0">
                <a:cs typeface="Arial" pitchFamily="34" charset="0"/>
              </a:endParaRPr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27038" y="5181600"/>
            <a:ext cx="7116762" cy="571500"/>
            <a:chOff x="491" y="1159"/>
            <a:chExt cx="4599" cy="360"/>
          </a:xfrm>
        </p:grpSpPr>
        <p:sp>
          <p:nvSpPr>
            <p:cNvPr id="2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9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2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cs typeface="Arial" pitchFamily="34" charset="0"/>
                </a:rPr>
                <a:t>文件管理</a:t>
              </a:r>
              <a:endParaRPr lang="en-US" altLang="zh-CN" sz="2000" b="1" dirty="0" smtClean="0">
                <a:cs typeface="Arial" pitchFamily="34" charset="0"/>
              </a:endParaRPr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457200" y="533400"/>
            <a:ext cx="7127875" cy="560388"/>
            <a:chOff x="1170" y="2908"/>
            <a:chExt cx="3533" cy="353"/>
          </a:xfrm>
        </p:grpSpPr>
        <p:sp>
          <p:nvSpPr>
            <p:cNvPr id="31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0</a:t>
              </a:r>
              <a:endParaRPr lang="en-US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  <p:sp>
          <p:nvSpPr>
            <p:cNvPr id="32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53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概述</a:t>
              </a:r>
              <a:endParaRPr lang="en-US" altLang="zh-CN" sz="2000" b="1" dirty="0">
                <a:solidFill>
                  <a:srgbClr val="FFFFFF"/>
                </a:solidFill>
                <a:latin typeface="Helvetica"/>
                <a:cs typeface="Arial" pitchFamily="34" charset="0"/>
              </a:endParaRPr>
            </a:p>
          </p:txBody>
        </p:sp>
      </p:grpSp>
      <p:grpSp>
        <p:nvGrpSpPr>
          <p:cNvPr id="12" name="Group 60"/>
          <p:cNvGrpSpPr>
            <a:grpSpLocks/>
          </p:cNvGrpSpPr>
          <p:nvPr/>
        </p:nvGrpSpPr>
        <p:grpSpPr bwMode="auto">
          <a:xfrm>
            <a:off x="457200" y="2873375"/>
            <a:ext cx="7107237" cy="555625"/>
            <a:chOff x="1179" y="1168"/>
            <a:chExt cx="3510" cy="349"/>
          </a:xfrm>
        </p:grpSpPr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1179" y="1168"/>
              <a:ext cx="373" cy="349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Helvetica"/>
                  <a:cs typeface="Arial" pitchFamily="34" charset="0"/>
                </a:rPr>
                <a:t>4</a:t>
              </a: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gray">
            <a:xfrm>
              <a:off x="1660" y="1168"/>
              <a:ext cx="3029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 smtClean="0">
                  <a:cs typeface="Arial" pitchFamily="34" charset="0"/>
                </a:rPr>
                <a:t>UI</a:t>
              </a:r>
              <a:r>
                <a:rPr lang="zh-CN" altLang="en-US" sz="2000" b="1" dirty="0" smtClean="0">
                  <a:cs typeface="Arial" pitchFamily="34" charset="0"/>
                </a:rPr>
                <a:t>建模</a:t>
              </a:r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 bwMode="auto">
          <a:xfrm>
            <a:off x="228600" y="5715000"/>
            <a:ext cx="7543800" cy="685800"/>
          </a:xfrm>
          <a:prstGeom prst="roundRect">
            <a:avLst/>
          </a:prstGeom>
          <a:solidFill>
            <a:srgbClr val="FFFFCC">
              <a:alpha val="0"/>
            </a:srgbClr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rtlCol="0" anchor="ctr"/>
          <a:lstStyle/>
          <a:p>
            <a:pPr marL="342900" indent="-342900"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CN" altLang="en-US" sz="1600" b="1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对象工厂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业务对象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创建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修改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删除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读取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检入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检出</a:t>
            </a:r>
            <a:r>
              <a:rPr lang="en-US" altLang="zh-CN" sz="1800" dirty="0" smtClean="0">
                <a:solidFill>
                  <a:srgbClr val="000066"/>
                </a:solidFill>
              </a:rPr>
              <a:t>/</a:t>
            </a:r>
            <a:r>
              <a:rPr lang="zh-CN" altLang="en-US" sz="1800" dirty="0" smtClean="0">
                <a:solidFill>
                  <a:srgbClr val="000066"/>
                </a:solidFill>
              </a:rPr>
              <a:t>取消检出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升版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跃迁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变更所有者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>
              <a:solidFill>
                <a:srgbClr val="000066"/>
              </a:solidFill>
            </a:endParaRPr>
          </a:p>
        </p:txBody>
      </p:sp>
      <p:pic>
        <p:nvPicPr>
          <p:cNvPr id="316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44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对象工厂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链接对象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创建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修改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删除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读取</a:t>
            </a: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317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438275"/>
            <a:ext cx="91440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对象工厂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批量操作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批量创建业务对象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批量升版业务对象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批量创建业务对象和链接对象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批量增加、删除业务对象和链接对象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批量更改业务对象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批量删除业务对象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批量检入业务对象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批量检出</a:t>
            </a:r>
            <a:r>
              <a:rPr lang="en-US" altLang="zh-CN" sz="1800" dirty="0" smtClean="0">
                <a:solidFill>
                  <a:srgbClr val="000066"/>
                </a:solidFill>
              </a:rPr>
              <a:t>/</a:t>
            </a:r>
            <a:r>
              <a:rPr lang="zh-CN" altLang="en-US" sz="1800" dirty="0" smtClean="0">
                <a:solidFill>
                  <a:srgbClr val="000066"/>
                </a:solidFill>
              </a:rPr>
              <a:t>撤销检出业务对象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批量变更所有者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批量创建链接对象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批量更改链接对象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批量删除业务对象</a:t>
            </a: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318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847975"/>
            <a:ext cx="89916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议程</a:t>
            </a:r>
            <a:r>
              <a:rPr lang="en-US" altLang="zh-CN" dirty="0" smtClean="0"/>
              <a:t>-</a:t>
            </a:r>
            <a:r>
              <a:rPr lang="zh-CN" altLang="en-US" dirty="0" smtClean="0"/>
              <a:t>系统配置工具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6858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具体</a:t>
            </a:r>
            <a:r>
              <a:rPr lang="zh-CN" altLang="en-US" dirty="0" smtClean="0">
                <a:solidFill>
                  <a:schemeClr val="tx1"/>
                </a:solidFill>
              </a:rPr>
              <a:t>见</a:t>
            </a:r>
            <a:r>
              <a:rPr lang="en-US" altLang="zh-CN" dirty="0" smtClean="0">
                <a:solidFill>
                  <a:schemeClr val="tx1"/>
                </a:solidFill>
              </a:rPr>
              <a:t>&lt;&lt;</a:t>
            </a:r>
            <a:r>
              <a:rPr lang="zh-CN" altLang="en-US" dirty="0" smtClean="0">
                <a:solidFill>
                  <a:schemeClr val="tx1"/>
                </a:solidFill>
              </a:rPr>
              <a:t>系统配置工具</a:t>
            </a:r>
            <a:r>
              <a:rPr lang="en-US" altLang="zh-CN" dirty="0" smtClean="0">
                <a:solidFill>
                  <a:schemeClr val="tx1"/>
                </a:solidFill>
              </a:rPr>
              <a:t>.doc&gt;&gt;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议程</a:t>
            </a:r>
            <a:r>
              <a:rPr lang="en-US" altLang="zh-CN" dirty="0" smtClean="0"/>
              <a:t>-</a:t>
            </a:r>
            <a:r>
              <a:rPr lang="zh-CN" altLang="en-US" dirty="0" smtClean="0"/>
              <a:t>开发环境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144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将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plugin</a:t>
            </a:r>
            <a:r>
              <a:rPr lang="zh-CN" altLang="en-US" sz="1800" dirty="0" smtClean="0">
                <a:solidFill>
                  <a:srgbClr val="000066"/>
                </a:solidFill>
              </a:rPr>
              <a:t>文件</a:t>
            </a:r>
            <a:r>
              <a:rPr lang="en-US" altLang="zh-CN" sz="1800" dirty="0" smtClean="0">
                <a:solidFill>
                  <a:srgbClr val="000066"/>
                </a:solidFill>
              </a:rPr>
              <a:t>VCISetting_1.0.0.201310231529.jar</a:t>
            </a:r>
            <a:r>
              <a:rPr lang="zh-CN" altLang="en-US" sz="1800" dirty="0" smtClean="0">
                <a:solidFill>
                  <a:srgbClr val="000066"/>
                </a:solidFill>
              </a:rPr>
              <a:t>、</a:t>
            </a:r>
            <a:r>
              <a:rPr lang="en-US" altLang="zh-CN" sz="1800" dirty="0" smtClean="0">
                <a:solidFill>
                  <a:srgbClr val="000066"/>
                </a:solidFill>
              </a:rPr>
              <a:t>VCINewProject_1.0.0.201310100919.jar</a:t>
            </a:r>
            <a:r>
              <a:rPr lang="zh-CN" altLang="en-US" sz="1800" dirty="0" smtClean="0">
                <a:solidFill>
                  <a:srgbClr val="000066"/>
                </a:solidFill>
              </a:rPr>
              <a:t>、</a:t>
            </a:r>
            <a:r>
              <a:rPr lang="en-US" altLang="zh-CN" sz="1800" dirty="0" smtClean="0">
                <a:solidFill>
                  <a:srgbClr val="000066"/>
                </a:solidFill>
              </a:rPr>
              <a:t>VCIRun_1.0.jar</a:t>
            </a:r>
            <a:r>
              <a:rPr lang="zh-CN" altLang="en-US" sz="1800" dirty="0" smtClean="0">
                <a:solidFill>
                  <a:srgbClr val="000066"/>
                </a:solidFill>
              </a:rPr>
              <a:t>复制到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eclipse_home</a:t>
            </a:r>
            <a:r>
              <a:rPr lang="en-US" altLang="zh-CN" sz="1800" dirty="0" smtClean="0">
                <a:solidFill>
                  <a:srgbClr val="000066"/>
                </a:solidFill>
              </a:rPr>
              <a:t>/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plugin</a:t>
            </a:r>
            <a:r>
              <a:rPr lang="zh-CN" altLang="en-US" sz="1800" dirty="0" smtClean="0">
                <a:solidFill>
                  <a:srgbClr val="000066"/>
                </a:solidFill>
              </a:rPr>
              <a:t>目录下；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启动</a:t>
            </a:r>
            <a:r>
              <a:rPr lang="en-US" altLang="zh-CN" sz="1800" dirty="0" smtClean="0">
                <a:solidFill>
                  <a:srgbClr val="000066"/>
                </a:solidFill>
              </a:rPr>
              <a:t>eclipse</a:t>
            </a:r>
            <a:r>
              <a:rPr lang="zh-CN" altLang="en-US" sz="1800" dirty="0" smtClean="0">
                <a:solidFill>
                  <a:srgbClr val="000066"/>
                </a:solidFill>
              </a:rPr>
              <a:t>后，选择</a:t>
            </a:r>
            <a:r>
              <a:rPr lang="en-US" altLang="zh-CN" sz="1800" dirty="0" smtClean="0">
                <a:solidFill>
                  <a:srgbClr val="000066"/>
                </a:solidFill>
              </a:rPr>
              <a:t>File-&gt;new-&gt;other-&gt;VCI Wizards-&gt;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VciProject</a:t>
            </a:r>
            <a:r>
              <a:rPr lang="zh-CN" altLang="en-US" sz="1800" dirty="0" smtClean="0">
                <a:solidFill>
                  <a:srgbClr val="000066"/>
                </a:solidFill>
              </a:rPr>
              <a:t>，输入工程名称，创建新工程，创建工程如下图所示；</a:t>
            </a: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2908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200400"/>
            <a:ext cx="482917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开发环境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144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手动在工程下创建</a:t>
            </a:r>
            <a:r>
              <a:rPr lang="en-US" altLang="zh-CN" sz="1800" dirty="0" smtClean="0">
                <a:solidFill>
                  <a:srgbClr val="000066"/>
                </a:solidFill>
              </a:rPr>
              <a:t>lib</a:t>
            </a:r>
            <a:r>
              <a:rPr lang="zh-CN" altLang="en-US" sz="1800" dirty="0" smtClean="0">
                <a:solidFill>
                  <a:srgbClr val="000066"/>
                </a:solidFill>
              </a:rPr>
              <a:t>包，将需要引用的包复制到</a:t>
            </a:r>
            <a:r>
              <a:rPr lang="en-US" altLang="zh-CN" sz="1800" dirty="0" smtClean="0">
                <a:solidFill>
                  <a:srgbClr val="000066"/>
                </a:solidFill>
              </a:rPr>
              <a:t>lib</a:t>
            </a:r>
            <a:r>
              <a:rPr lang="zh-CN" altLang="en-US" sz="1800" dirty="0" smtClean="0">
                <a:solidFill>
                  <a:srgbClr val="000066"/>
                </a:solidFill>
              </a:rPr>
              <a:t>文件夹下；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从其他工程将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src</a:t>
            </a:r>
            <a:r>
              <a:rPr lang="en-US" altLang="zh-CN" sz="1800" dirty="0" smtClean="0">
                <a:solidFill>
                  <a:srgbClr val="000066"/>
                </a:solidFill>
              </a:rPr>
              <a:t>/properties/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conf.properties</a:t>
            </a:r>
            <a:r>
              <a:rPr lang="zh-CN" altLang="en-US" sz="1800" dirty="0" smtClean="0">
                <a:solidFill>
                  <a:srgbClr val="000066"/>
                </a:solidFill>
              </a:rPr>
              <a:t>复制到本工程下；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将其他工程</a:t>
            </a:r>
            <a:r>
              <a:rPr lang="en-US" altLang="zh-CN" sz="1800" dirty="0" smtClean="0">
                <a:solidFill>
                  <a:srgbClr val="000066"/>
                </a:solidFill>
              </a:rPr>
              <a:t>properties/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hibernate.cfg.xml</a:t>
            </a:r>
            <a:r>
              <a:rPr lang="zh-CN" altLang="en-US" sz="1800" dirty="0" smtClean="0">
                <a:solidFill>
                  <a:srgbClr val="000066"/>
                </a:solidFill>
              </a:rPr>
              <a:t>复制到工程下；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右键选择工程名称，在弹出对话框中，选择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zh-CN" sz="1800" dirty="0" smtClean="0">
                <a:solidFill>
                  <a:srgbClr val="000066"/>
                </a:solidFill>
              </a:rPr>
              <a:t>Update VCI  </a:t>
            </a:r>
            <a:r>
              <a:rPr lang="en-US" altLang="zh-CN" sz="1800" dirty="0" err="1" smtClean="0">
                <a:solidFill>
                  <a:srgbClr val="000066"/>
                </a:solidFill>
              </a:rPr>
              <a:t>Classpath</a:t>
            </a:r>
            <a:r>
              <a:rPr lang="zh-CN" altLang="en-US" sz="1800" dirty="0" smtClean="0">
                <a:solidFill>
                  <a:srgbClr val="000066"/>
                </a:solidFill>
              </a:rPr>
              <a:t>，将</a:t>
            </a:r>
            <a:r>
              <a:rPr lang="en-US" altLang="zh-CN" sz="1800" dirty="0" smtClean="0">
                <a:solidFill>
                  <a:srgbClr val="000066"/>
                </a:solidFill>
              </a:rPr>
              <a:t>lib</a:t>
            </a:r>
            <a:r>
              <a:rPr lang="zh-CN" altLang="en-US" sz="1800" dirty="0" smtClean="0">
                <a:solidFill>
                  <a:srgbClr val="000066"/>
                </a:solidFill>
              </a:rPr>
              <a:t>下的</a:t>
            </a:r>
            <a:r>
              <a:rPr lang="en-US" altLang="zh-CN" sz="1800" dirty="0" smtClean="0">
                <a:solidFill>
                  <a:srgbClr val="000066"/>
                </a:solidFill>
              </a:rPr>
              <a:t>jar</a:t>
            </a:r>
            <a:r>
              <a:rPr lang="zh-CN" altLang="en-US" sz="1800" dirty="0" smtClean="0">
                <a:solidFill>
                  <a:srgbClr val="000066"/>
                </a:solidFill>
              </a:rPr>
              <a:t>包自动加载</a:t>
            </a:r>
            <a:endParaRPr lang="en-US" altLang="zh-CN" sz="1800" dirty="0" smtClean="0">
              <a:solidFill>
                <a:srgbClr val="000066"/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1800" dirty="0" smtClean="0">
                <a:solidFill>
                  <a:srgbClr val="000066"/>
                </a:solidFill>
              </a:rPr>
              <a:t>到工程中</a:t>
            </a: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3512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286000"/>
            <a:ext cx="3124200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开发环境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144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选择</a:t>
            </a:r>
            <a:r>
              <a:rPr lang="en-US" altLang="zh-CN" sz="1800" dirty="0" smtClean="0">
                <a:solidFill>
                  <a:srgbClr val="000066"/>
                </a:solidFill>
              </a:rPr>
              <a:t>Window-preference-VCI Setting</a:t>
            </a:r>
            <a:r>
              <a:rPr lang="zh-CN" altLang="en-US" sz="1800" dirty="0" smtClean="0">
                <a:solidFill>
                  <a:srgbClr val="000066"/>
                </a:solidFill>
              </a:rPr>
              <a:t>，弹出下图所示的对话框</a:t>
            </a: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3522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95400"/>
            <a:ext cx="5181600" cy="538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开发环境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7620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1800" dirty="0" smtClean="0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14400"/>
            <a:ext cx="8686800" cy="56388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1800" dirty="0" smtClean="0">
                <a:solidFill>
                  <a:srgbClr val="000066"/>
                </a:solidFill>
              </a:rPr>
              <a:t>启动服务</a:t>
            </a:r>
            <a:endParaRPr lang="en-US" altLang="zh-CN" sz="1800" dirty="0" smtClean="0">
              <a:solidFill>
                <a:srgbClr val="000066"/>
              </a:solidFill>
            </a:endParaRPr>
          </a:p>
        </p:txBody>
      </p:sp>
      <p:pic>
        <p:nvPicPr>
          <p:cNvPr id="3532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736600"/>
            <a:ext cx="6438900" cy="590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2480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800"/>
            <a:ext cx="4535488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1213" y="5410200"/>
            <a:ext cx="449421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4" rIns="91430" bIns="45714">
            <a:spAutoFit/>
          </a:bodyPr>
          <a:lstStyle/>
          <a:p>
            <a:pPr algn="ctr"/>
            <a:r>
              <a:rPr lang="zh-CN" altLang="en-US" sz="2800" b="1">
                <a:solidFill>
                  <a:srgbClr val="000066"/>
                </a:solidFill>
                <a:ea typeface="华文新魏" pitchFamily="2" charset="-122"/>
              </a:rPr>
              <a:t>北京宏博远达科技有限公司</a:t>
            </a:r>
          </a:p>
          <a:p>
            <a:pPr algn="ctr"/>
            <a:r>
              <a:rPr lang="en-US" altLang="zh-CN" sz="1800" b="1">
                <a:solidFill>
                  <a:srgbClr val="000066"/>
                </a:solidFill>
              </a:rPr>
              <a:t>Value Creation International Co,.LD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62200" y="4724400"/>
            <a:ext cx="3810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4" rIns="91430" bIns="45714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CN" altLang="en-US" sz="4400" b="1">
                <a:solidFill>
                  <a:schemeClr val="accent2"/>
                </a:solidFill>
              </a:rPr>
              <a:t>谢 谢</a:t>
            </a:r>
          </a:p>
        </p:txBody>
      </p:sp>
    </p:spTree>
    <p:extLst>
      <p:ext uri="{BB962C8B-B14F-4D97-AF65-F5344CB8AC3E}">
        <p14:creationId xmlns:p14="http://schemas.microsoft.com/office/powerpoint/2010/main" val="283805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b19a8c8cfad858eaa3a3d15f7bc532914caf886"/>
</p:tagLst>
</file>

<file path=ppt/theme/theme1.xml><?xml version="1.0" encoding="utf-8"?>
<a:theme xmlns:a="http://schemas.openxmlformats.org/drawingml/2006/main" name="讲义模板">
  <a:themeElements>
    <a:clrScheme name="讲义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讲义模板">
      <a:majorFont>
        <a:latin typeface="Arial"/>
        <a:ea typeface="黑体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讲义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讲义模板">
  <a:themeElements>
    <a:clrScheme name="1_讲义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讲义模板">
      <a:majorFont>
        <a:latin typeface="Arial"/>
        <a:ea typeface="黑体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CC"/>
        </a:solidFill>
        <a:ln w="12700" algn="ctr">
          <a:solidFill>
            <a:schemeClr val="tx1"/>
          </a:solidFill>
          <a:miter lim="800000"/>
          <a:headEnd/>
          <a:tailEnd/>
        </a:ln>
        <a:effectLst>
          <a:outerShdw dist="35921" dir="2700000" algn="ctr" rotWithShape="0">
            <a:schemeClr val="bg2"/>
          </a:outerShdw>
        </a:effectLst>
      </a:spPr>
      <a:bodyPr anchor="ctr"/>
      <a:lstStyle>
        <a:defPPr marL="342900" indent="-342900">
          <a:spcBef>
            <a:spcPct val="50000"/>
          </a:spcBef>
          <a:buClr>
            <a:schemeClr val="accent2"/>
          </a:buClr>
          <a:buFont typeface="Wingdings" pitchFamily="2" charset="2"/>
          <a:buNone/>
          <a:defRPr sz="1600" b="1" i="1" dirty="0">
            <a:solidFill>
              <a:schemeClr val="tx1"/>
            </a:solidFill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1_讲义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讲义模板</Template>
  <TotalTime>11047</TotalTime>
  <Words>3904</Words>
  <Application>Microsoft Office PowerPoint</Application>
  <PresentationFormat>全屏显示(4:3)</PresentationFormat>
  <Paragraphs>930</Paragraphs>
  <Slides>95</Slides>
  <Notes>45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95</vt:i4>
      </vt:variant>
    </vt:vector>
  </HeadingPairs>
  <TitlesOfParts>
    <vt:vector size="99" baseType="lpstr">
      <vt:lpstr>讲义模板</vt:lpstr>
      <vt:lpstr>1_讲义模板</vt:lpstr>
      <vt:lpstr>Visio</vt:lpstr>
      <vt:lpstr>PicObj Class</vt:lpstr>
      <vt:lpstr>企业信息化解决方案</vt:lpstr>
      <vt:lpstr>议程</vt:lpstr>
      <vt:lpstr>PowerPoint 演示文稿</vt:lpstr>
      <vt:lpstr>PowerPoint 演示文稿</vt:lpstr>
      <vt:lpstr>PowerPoint 演示文稿</vt:lpstr>
      <vt:lpstr>PowerPoint 演示文稿</vt:lpstr>
      <vt:lpstr>议程</vt:lpstr>
      <vt:lpstr>议程</vt:lpstr>
      <vt:lpstr>议程</vt:lpstr>
      <vt:lpstr>基础框架 – 登录模块</vt:lpstr>
      <vt:lpstr>议程</vt:lpstr>
      <vt:lpstr>基础框架 – 系统模块管理</vt:lpstr>
      <vt:lpstr>基础框架 – 系统模块管理</vt:lpstr>
      <vt:lpstr>基础框架 – 系统模块管理</vt:lpstr>
      <vt:lpstr>基础框架 – 系统模块管理</vt:lpstr>
      <vt:lpstr>基础框架 – 系统模块管理</vt:lpstr>
      <vt:lpstr>基础框架 – 系统模块管理</vt:lpstr>
      <vt:lpstr>基础框架 – 系统模块管理</vt:lpstr>
      <vt:lpstr>基础框架 – 系统模块管理</vt:lpstr>
      <vt:lpstr>基础框架 – 系统模块管理</vt:lpstr>
      <vt:lpstr>基础框架 – 系统模块管理</vt:lpstr>
      <vt:lpstr>议程</vt:lpstr>
      <vt:lpstr>议程</vt:lpstr>
      <vt:lpstr>对象建模原理</vt:lpstr>
      <vt:lpstr>基础应用平台－模型设计器-主流程</vt:lpstr>
      <vt:lpstr>议程</vt:lpstr>
      <vt:lpstr>状态池管理</vt:lpstr>
      <vt:lpstr>议程</vt:lpstr>
      <vt:lpstr>生命周期管理</vt:lpstr>
      <vt:lpstr>生命周期管理</vt:lpstr>
      <vt:lpstr>生命周期管理</vt:lpstr>
      <vt:lpstr>议程</vt:lpstr>
      <vt:lpstr>枚举管理</vt:lpstr>
      <vt:lpstr>枚举管理</vt:lpstr>
      <vt:lpstr>议程</vt:lpstr>
      <vt:lpstr>属性管理</vt:lpstr>
      <vt:lpstr>属性管理</vt:lpstr>
      <vt:lpstr>属性管理-VTString</vt:lpstr>
      <vt:lpstr>属性管理-VTInteger/VTLong</vt:lpstr>
      <vt:lpstr>属性管理-VTDouble</vt:lpstr>
      <vt:lpstr>属性管理 – 其他类型 </vt:lpstr>
      <vt:lpstr>议程</vt:lpstr>
      <vt:lpstr>版本管理</vt:lpstr>
      <vt:lpstr>版本管理</vt:lpstr>
      <vt:lpstr>议程</vt:lpstr>
      <vt:lpstr>业务类型管理</vt:lpstr>
      <vt:lpstr>业务类型管理</vt:lpstr>
      <vt:lpstr>议程</vt:lpstr>
      <vt:lpstr>业务类型管理</vt:lpstr>
      <vt:lpstr>业务类型管理</vt:lpstr>
      <vt:lpstr>议程</vt:lpstr>
      <vt:lpstr>查询模板定义</vt:lpstr>
      <vt:lpstr>议程</vt:lpstr>
      <vt:lpstr>议程</vt:lpstr>
      <vt:lpstr>议程</vt:lpstr>
      <vt:lpstr>UI总体框架</vt:lpstr>
      <vt:lpstr>UI定义-主流程</vt:lpstr>
      <vt:lpstr>UI定义</vt:lpstr>
      <vt:lpstr>议程</vt:lpstr>
      <vt:lpstr>表单定义 – 表单（Form）</vt:lpstr>
      <vt:lpstr>表单定义 – 表单（Form）</vt:lpstr>
      <vt:lpstr>表单定义 – 表单（Form）</vt:lpstr>
      <vt:lpstr>表单定义 – 表单（Form）</vt:lpstr>
      <vt:lpstr>表单定义 – 表单（Form）</vt:lpstr>
      <vt:lpstr>表单定义 – 表格</vt:lpstr>
      <vt:lpstr>表单定义 – 表格</vt:lpstr>
      <vt:lpstr>议程</vt:lpstr>
      <vt:lpstr>Action管理</vt:lpstr>
      <vt:lpstr>议程</vt:lpstr>
      <vt:lpstr>自定义开发</vt:lpstr>
      <vt:lpstr>议程</vt:lpstr>
      <vt:lpstr>工作流管理</vt:lpstr>
      <vt:lpstr>议程</vt:lpstr>
      <vt:lpstr>人员组织管理</vt:lpstr>
      <vt:lpstr>议程</vt:lpstr>
      <vt:lpstr>议程</vt:lpstr>
      <vt:lpstr>模块授权</vt:lpstr>
      <vt:lpstr>议程</vt:lpstr>
      <vt:lpstr>UI授权</vt:lpstr>
      <vt:lpstr>议程</vt:lpstr>
      <vt:lpstr>数据授权</vt:lpstr>
      <vt:lpstr>数据授权（增加鉴权的示例说明）</vt:lpstr>
      <vt:lpstr>数据授权</vt:lpstr>
      <vt:lpstr>议程</vt:lpstr>
      <vt:lpstr>文件管理</vt:lpstr>
      <vt:lpstr>议程</vt:lpstr>
      <vt:lpstr>对象工厂 – 业务对象</vt:lpstr>
      <vt:lpstr>对象工厂 – 链接对象</vt:lpstr>
      <vt:lpstr>对象工厂 – 批量操作</vt:lpstr>
      <vt:lpstr>议程-系统配置工具</vt:lpstr>
      <vt:lpstr>议程-开发环境</vt:lpstr>
      <vt:lpstr>开发环境</vt:lpstr>
      <vt:lpstr>开发环境</vt:lpstr>
      <vt:lpstr>开发环境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企业信息化解决解决方案</dc:title>
  <dc:creator>allen</dc:creator>
  <cp:lastModifiedBy>VCI-ST004</cp:lastModifiedBy>
  <cp:revision>740</cp:revision>
  <cp:lastPrinted>1601-01-01T00:00:00Z</cp:lastPrinted>
  <dcterms:created xsi:type="dcterms:W3CDTF">2009-05-27T06:27:13Z</dcterms:created>
  <dcterms:modified xsi:type="dcterms:W3CDTF">2014-11-24T01:36:11Z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